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sldIdLst>
    <p:sldId id="256" r:id="rId2"/>
    <p:sldId id="272" r:id="rId3"/>
    <p:sldId id="268" r:id="rId4"/>
    <p:sldId id="271" r:id="rId5"/>
    <p:sldId id="267" r:id="rId6"/>
    <p:sldId id="257" r:id="rId7"/>
    <p:sldId id="258" r:id="rId8"/>
    <p:sldId id="260" r:id="rId9"/>
    <p:sldId id="259" r:id="rId10"/>
    <p:sldId id="261" r:id="rId11"/>
    <p:sldId id="262" r:id="rId12"/>
    <p:sldId id="263" r:id="rId13"/>
    <p:sldId id="264" r:id="rId14"/>
    <p:sldId id="265" r:id="rId15"/>
    <p:sldId id="270" r:id="rId16"/>
    <p:sldId id="266" r:id="rId17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36B69"/>
    <a:srgbClr val="C67270"/>
    <a:srgbClr val="C775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浅色样式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296" autoAdjust="0"/>
  </p:normalViewPr>
  <p:slideViewPr>
    <p:cSldViewPr>
      <p:cViewPr varScale="1">
        <p:scale>
          <a:sx n="78" d="100"/>
          <a:sy n="78" d="100"/>
        </p:scale>
        <p:origin x="-133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B94F07F-8214-4279-B61C-F8FF576CE511}" type="doc">
      <dgm:prSet loTypeId="urn:microsoft.com/office/officeart/2005/8/layout/chevron1" loCatId="process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zh-CN" altLang="en-US"/>
        </a:p>
      </dgm:t>
    </dgm:pt>
    <dgm:pt modelId="{E73BDC4C-B1E0-41A8-9FF3-EA36E35A85EE}">
      <dgm:prSet phldrT="[文本]" custT="1"/>
      <dgm:spPr>
        <a:effectLst>
          <a:outerShdw blurRad="50800" dist="38100" dir="2700000" algn="tl" rotWithShape="0">
            <a:prstClr val="black">
              <a:alpha val="40000"/>
            </a:prstClr>
          </a:outerShdw>
        </a:effectLst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spcAft>
              <a:spcPts val="600"/>
            </a:spcAft>
          </a:pPr>
          <a:r>
            <a:rPr lang="zh-CN" alt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rPr>
            <a:t>企业</a:t>
          </a:r>
          <a:endParaRPr lang="en-US" altLang="zh-CN" sz="28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黑体" panose="02010609060101010101" pitchFamily="49" charset="-122"/>
            <a:ea typeface="黑体" panose="02010609060101010101" pitchFamily="49" charset="-122"/>
          </a:endParaRPr>
        </a:p>
        <a:p>
          <a:pPr>
            <a:spcAft>
              <a:spcPts val="600"/>
            </a:spcAft>
          </a:pPr>
          <a:r>
            <a:rPr lang="zh-CN" alt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rPr>
            <a:t>申请</a:t>
          </a:r>
          <a:endParaRPr lang="zh-CN" altLang="en-US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黑体" panose="02010609060101010101" pitchFamily="49" charset="-122"/>
            <a:ea typeface="黑体" panose="02010609060101010101" pitchFamily="49" charset="-122"/>
          </a:endParaRPr>
        </a:p>
      </dgm:t>
    </dgm:pt>
    <dgm:pt modelId="{795B9249-8078-4D03-A709-DAACCD6E2587}" type="parTrans" cxnId="{055C3248-12E4-41E4-A60B-B4264AB993C1}">
      <dgm:prSet/>
      <dgm:spPr/>
      <dgm:t>
        <a:bodyPr/>
        <a:lstStyle/>
        <a:p>
          <a:endParaRPr lang="zh-CN" altLang="en-US" sz="1400" b="1"/>
        </a:p>
      </dgm:t>
    </dgm:pt>
    <dgm:pt modelId="{A111265B-6BD1-472F-8FBD-CB0513C30983}" type="sibTrans" cxnId="{055C3248-12E4-41E4-A60B-B4264AB993C1}">
      <dgm:prSet/>
      <dgm:spPr/>
      <dgm:t>
        <a:bodyPr/>
        <a:lstStyle/>
        <a:p>
          <a:endParaRPr lang="zh-CN" altLang="en-US" sz="1400" b="1"/>
        </a:p>
      </dgm:t>
    </dgm:pt>
    <dgm:pt modelId="{3394B931-59C8-40E7-8ED1-DFC55C06B222}">
      <dgm:prSet phldrT="[文本]" custT="1"/>
      <dgm:spPr/>
      <dgm:t>
        <a:bodyPr/>
        <a:lstStyle/>
        <a:p>
          <a:r>
            <a:rPr lang="zh-CN" altLang="en-US" sz="2000" b="0" dirty="0" smtClean="0"/>
            <a:t>企业填写并提交 备案表于众信中心</a:t>
          </a:r>
          <a:endParaRPr lang="zh-CN" altLang="en-US" sz="2000" b="0" dirty="0"/>
        </a:p>
      </dgm:t>
    </dgm:pt>
    <dgm:pt modelId="{E7B0C5E1-D19E-4324-A65E-8F57E061BC65}" type="parTrans" cxnId="{95A15207-5E93-482B-B6DC-9453FF511D86}">
      <dgm:prSet/>
      <dgm:spPr/>
      <dgm:t>
        <a:bodyPr/>
        <a:lstStyle/>
        <a:p>
          <a:endParaRPr lang="zh-CN" altLang="en-US" sz="1400" b="1"/>
        </a:p>
      </dgm:t>
    </dgm:pt>
    <dgm:pt modelId="{82383E13-7595-4227-B5B0-EDACEEBE7153}" type="sibTrans" cxnId="{95A15207-5E93-482B-B6DC-9453FF511D86}">
      <dgm:prSet/>
      <dgm:spPr/>
      <dgm:t>
        <a:bodyPr/>
        <a:lstStyle/>
        <a:p>
          <a:endParaRPr lang="zh-CN" altLang="en-US" sz="1400" b="1"/>
        </a:p>
      </dgm:t>
    </dgm:pt>
    <dgm:pt modelId="{5D8F8625-CE92-442E-A373-41B3BE8AAAD7}">
      <dgm:prSet phldrT="[文本]" custT="1"/>
      <dgm:spPr>
        <a:effectLst>
          <a:outerShdw blurRad="50800" dist="38100" dir="2700000" algn="tl" rotWithShape="0">
            <a:prstClr val="black">
              <a:alpha val="40000"/>
            </a:prstClr>
          </a:outerShdw>
        </a:effectLst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spcAft>
              <a:spcPts val="600"/>
            </a:spcAft>
          </a:pPr>
          <a:r>
            <a:rPr lang="zh-CN" alt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rPr>
            <a:t>众信</a:t>
          </a:r>
          <a:endParaRPr lang="en-US" altLang="zh-CN" sz="28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黑体" panose="02010609060101010101" pitchFamily="49" charset="-122"/>
            <a:ea typeface="黑体" panose="02010609060101010101" pitchFamily="49" charset="-122"/>
          </a:endParaRPr>
        </a:p>
        <a:p>
          <a:pPr>
            <a:spcAft>
              <a:spcPts val="600"/>
            </a:spcAft>
          </a:pPr>
          <a:r>
            <a:rPr lang="zh-CN" alt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rPr>
            <a:t>备案</a:t>
          </a:r>
          <a:endParaRPr lang="zh-CN" altLang="en-US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黑体" panose="02010609060101010101" pitchFamily="49" charset="-122"/>
            <a:ea typeface="黑体" panose="02010609060101010101" pitchFamily="49" charset="-122"/>
          </a:endParaRPr>
        </a:p>
      </dgm:t>
    </dgm:pt>
    <dgm:pt modelId="{95D8AE4A-7DB7-4A25-B9DB-A1B734031AC9}" type="parTrans" cxnId="{9D5ABA50-7FFC-4ABB-94F7-00BADEF35695}">
      <dgm:prSet/>
      <dgm:spPr/>
      <dgm:t>
        <a:bodyPr/>
        <a:lstStyle/>
        <a:p>
          <a:endParaRPr lang="zh-CN" altLang="en-US" sz="1400" b="1"/>
        </a:p>
      </dgm:t>
    </dgm:pt>
    <dgm:pt modelId="{126CC923-CA04-48ED-9727-6F3A704C7B81}" type="sibTrans" cxnId="{9D5ABA50-7FFC-4ABB-94F7-00BADEF35695}">
      <dgm:prSet/>
      <dgm:spPr/>
      <dgm:t>
        <a:bodyPr/>
        <a:lstStyle/>
        <a:p>
          <a:endParaRPr lang="zh-CN" altLang="en-US" sz="1400" b="1"/>
        </a:p>
      </dgm:t>
    </dgm:pt>
    <dgm:pt modelId="{C06C243A-563C-4E1C-B9EC-3A8B42BF2439}">
      <dgm:prSet phldrT="[文本]" custT="1"/>
      <dgm:spPr>
        <a:effectLst/>
      </dgm:spPr>
      <dgm:t>
        <a:bodyPr/>
        <a:lstStyle/>
        <a:p>
          <a:r>
            <a:rPr lang="zh-CN" altLang="en-US" sz="2000" b="0" dirty="0" smtClean="0"/>
            <a:t>众信中心对企业 主体提交表格进行审核</a:t>
          </a:r>
          <a:endParaRPr lang="zh-CN" altLang="en-US" sz="2000" b="0" dirty="0"/>
        </a:p>
      </dgm:t>
    </dgm:pt>
    <dgm:pt modelId="{4586A2F9-84CD-4654-AE1D-192C45C8358E}" type="parTrans" cxnId="{1B6FADDC-A583-4BCB-A5D5-804464E0B3FC}">
      <dgm:prSet/>
      <dgm:spPr/>
      <dgm:t>
        <a:bodyPr/>
        <a:lstStyle/>
        <a:p>
          <a:endParaRPr lang="zh-CN" altLang="en-US" sz="1400" b="1"/>
        </a:p>
      </dgm:t>
    </dgm:pt>
    <dgm:pt modelId="{5B319946-8C3F-4FA3-B49D-5F44758DFC89}" type="sibTrans" cxnId="{1B6FADDC-A583-4BCB-A5D5-804464E0B3FC}">
      <dgm:prSet/>
      <dgm:spPr/>
      <dgm:t>
        <a:bodyPr/>
        <a:lstStyle/>
        <a:p>
          <a:endParaRPr lang="zh-CN" altLang="en-US" sz="1400" b="1"/>
        </a:p>
      </dgm:t>
    </dgm:pt>
    <dgm:pt modelId="{1C67EEB3-2508-4A73-8FA3-258AC138388F}">
      <dgm:prSet phldrT="[文本]" custT="1"/>
      <dgm:spPr>
        <a:effectLst>
          <a:outerShdw blurRad="50800" dist="38100" dir="2700000" algn="tl" rotWithShape="0">
            <a:prstClr val="black">
              <a:alpha val="40000"/>
            </a:prstClr>
          </a:outerShdw>
        </a:effectLst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spcAft>
              <a:spcPts val="600"/>
            </a:spcAft>
          </a:pPr>
          <a:r>
            <a:rPr lang="zh-CN" alt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rPr>
            <a:t>结果</a:t>
          </a:r>
          <a:endParaRPr lang="en-US" altLang="zh-CN" sz="28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黑体" panose="02010609060101010101" pitchFamily="49" charset="-122"/>
            <a:ea typeface="黑体" panose="02010609060101010101" pitchFamily="49" charset="-122"/>
          </a:endParaRPr>
        </a:p>
        <a:p>
          <a:pPr>
            <a:spcAft>
              <a:spcPts val="600"/>
            </a:spcAft>
          </a:pPr>
          <a:r>
            <a:rPr lang="zh-CN" alt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rPr>
            <a:t>反馈</a:t>
          </a:r>
          <a:endParaRPr lang="zh-CN" altLang="en-US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黑体" panose="02010609060101010101" pitchFamily="49" charset="-122"/>
            <a:ea typeface="黑体" panose="02010609060101010101" pitchFamily="49" charset="-122"/>
          </a:endParaRPr>
        </a:p>
      </dgm:t>
    </dgm:pt>
    <dgm:pt modelId="{108F3919-E663-44F9-82C3-2A97E25D9D34}" type="parTrans" cxnId="{266CF88D-E962-4D8B-A09C-5818E9D17B45}">
      <dgm:prSet/>
      <dgm:spPr/>
      <dgm:t>
        <a:bodyPr/>
        <a:lstStyle/>
        <a:p>
          <a:endParaRPr lang="zh-CN" altLang="en-US" sz="1400" b="1"/>
        </a:p>
      </dgm:t>
    </dgm:pt>
    <dgm:pt modelId="{4FD11982-454F-4753-A7C9-14F16D68C84A}" type="sibTrans" cxnId="{266CF88D-E962-4D8B-A09C-5818E9D17B45}">
      <dgm:prSet/>
      <dgm:spPr/>
      <dgm:t>
        <a:bodyPr/>
        <a:lstStyle/>
        <a:p>
          <a:endParaRPr lang="zh-CN" altLang="en-US" sz="1400" b="1"/>
        </a:p>
      </dgm:t>
    </dgm:pt>
    <dgm:pt modelId="{BD4549FB-8726-4EA8-BE33-72D5E98274B4}">
      <dgm:prSet phldrT="[文本]" custT="1"/>
      <dgm:spPr/>
      <dgm:t>
        <a:bodyPr/>
        <a:lstStyle/>
        <a:p>
          <a:r>
            <a:rPr lang="zh-CN" altLang="en-US" sz="2000" b="0" dirty="0" smtClean="0"/>
            <a:t>备案结果反馈</a:t>
          </a:r>
          <a:endParaRPr lang="zh-CN" altLang="en-US" sz="2000" b="0" dirty="0"/>
        </a:p>
      </dgm:t>
    </dgm:pt>
    <dgm:pt modelId="{66FF2F33-0106-4E81-A7AC-71225AD8AF47}" type="parTrans" cxnId="{342284D8-773B-429F-8903-B94AE0BC09B9}">
      <dgm:prSet/>
      <dgm:spPr/>
      <dgm:t>
        <a:bodyPr/>
        <a:lstStyle/>
        <a:p>
          <a:endParaRPr lang="zh-CN" altLang="en-US" sz="1400" b="1"/>
        </a:p>
      </dgm:t>
    </dgm:pt>
    <dgm:pt modelId="{E76AAA9C-17E8-49FB-B224-12BE2FDE8041}" type="sibTrans" cxnId="{342284D8-773B-429F-8903-B94AE0BC09B9}">
      <dgm:prSet/>
      <dgm:spPr/>
      <dgm:t>
        <a:bodyPr/>
        <a:lstStyle/>
        <a:p>
          <a:endParaRPr lang="zh-CN" altLang="en-US" sz="1400" b="1"/>
        </a:p>
      </dgm:t>
    </dgm:pt>
    <dgm:pt modelId="{072BC9B2-4EBF-4417-B146-09E98E25CC28}">
      <dgm:prSet phldrT="[文本]" custT="1"/>
      <dgm:spPr/>
      <dgm:t>
        <a:bodyPr/>
        <a:lstStyle/>
        <a:p>
          <a:r>
            <a:rPr lang="zh-CN" altLang="en-US" sz="2000" b="0" dirty="0" smtClean="0"/>
            <a:t>一式</a:t>
          </a:r>
          <a:r>
            <a:rPr lang="en-US" altLang="zh-CN" sz="2000" b="0" dirty="0" smtClean="0"/>
            <a:t>3</a:t>
          </a:r>
          <a:r>
            <a:rPr lang="zh-CN" altLang="en-US" sz="2000" b="0" dirty="0" smtClean="0"/>
            <a:t>份：分别予    市经贸信息委、      备案企业、众信中心</a:t>
          </a:r>
          <a:endParaRPr lang="zh-CN" altLang="en-US" sz="2000" b="0" dirty="0"/>
        </a:p>
      </dgm:t>
    </dgm:pt>
    <dgm:pt modelId="{22CEBA2B-DEB2-405E-A735-69DE43A034C1}" type="parTrans" cxnId="{3F0F0088-7CDA-4FB6-B992-9F1EF937D09F}">
      <dgm:prSet/>
      <dgm:spPr/>
      <dgm:t>
        <a:bodyPr/>
        <a:lstStyle/>
        <a:p>
          <a:endParaRPr lang="zh-CN" altLang="en-US"/>
        </a:p>
      </dgm:t>
    </dgm:pt>
    <dgm:pt modelId="{653D392A-23DF-48A7-B9FF-E6560927DBEE}" type="sibTrans" cxnId="{3F0F0088-7CDA-4FB6-B992-9F1EF937D09F}">
      <dgm:prSet/>
      <dgm:spPr/>
      <dgm:t>
        <a:bodyPr/>
        <a:lstStyle/>
        <a:p>
          <a:endParaRPr lang="zh-CN" altLang="en-US"/>
        </a:p>
      </dgm:t>
    </dgm:pt>
    <dgm:pt modelId="{8C514139-A097-4DED-BEE1-1DD94C08B76D}" type="pres">
      <dgm:prSet presAssocID="{FB94F07F-8214-4279-B61C-F8FF576CE51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D431EFE8-6F19-415F-91C9-84EA851B1FEC}" type="pres">
      <dgm:prSet presAssocID="{E73BDC4C-B1E0-41A8-9FF3-EA36E35A85EE}" presName="composite" presStyleCnt="0"/>
      <dgm:spPr/>
    </dgm:pt>
    <dgm:pt modelId="{6337F565-1506-4E72-8C9E-9782DA2FC021}" type="pres">
      <dgm:prSet presAssocID="{E73BDC4C-B1E0-41A8-9FF3-EA36E35A85EE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DBA4337C-BA58-40CC-A77A-6B2019B41D6F}" type="pres">
      <dgm:prSet presAssocID="{E73BDC4C-B1E0-41A8-9FF3-EA36E35A85EE}" presName="desTx" presStyleLbl="revTx" presStyleIdx="0" presStyleCnt="3" custLinFactNeighborY="1913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0AB282C5-EC31-4B4B-B9D7-F3CBAE4390EB}" type="pres">
      <dgm:prSet presAssocID="{A111265B-6BD1-472F-8FBD-CB0513C30983}" presName="space" presStyleCnt="0"/>
      <dgm:spPr/>
    </dgm:pt>
    <dgm:pt modelId="{5506944C-0AE1-4916-8417-43F3A4B5CBAD}" type="pres">
      <dgm:prSet presAssocID="{5D8F8625-CE92-442E-A373-41B3BE8AAAD7}" presName="composite" presStyleCnt="0"/>
      <dgm:spPr/>
    </dgm:pt>
    <dgm:pt modelId="{BF2FC291-598F-48A7-8774-329FBE107076}" type="pres">
      <dgm:prSet presAssocID="{5D8F8625-CE92-442E-A373-41B3BE8AAAD7}" presName="par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BE8428FA-1BD9-487D-85E2-1CC17D9F8096}" type="pres">
      <dgm:prSet presAssocID="{5D8F8625-CE92-442E-A373-41B3BE8AAAD7}" presName="desTx" presStyleLbl="revTx" presStyleIdx="1" presStyleCnt="3" custLinFactNeighborY="1913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516373D0-EEAB-40D7-A3F4-E822A5F931E4}" type="pres">
      <dgm:prSet presAssocID="{126CC923-CA04-48ED-9727-6F3A704C7B81}" presName="space" presStyleCnt="0"/>
      <dgm:spPr/>
    </dgm:pt>
    <dgm:pt modelId="{A7E9E343-E051-403A-A568-E87DC83A7918}" type="pres">
      <dgm:prSet presAssocID="{1C67EEB3-2508-4A73-8FA3-258AC138388F}" presName="composite" presStyleCnt="0"/>
      <dgm:spPr/>
    </dgm:pt>
    <dgm:pt modelId="{6CCA38AF-C4B9-4038-BB8E-E480CF081206}" type="pres">
      <dgm:prSet presAssocID="{1C67EEB3-2508-4A73-8FA3-258AC138388F}" presName="par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A38FD44A-6BBE-49D7-A700-DF75878D9ED5}" type="pres">
      <dgm:prSet presAssocID="{1C67EEB3-2508-4A73-8FA3-258AC138388F}" presName="desTx" presStyleLbl="revTx" presStyleIdx="2" presStyleCnt="3" custScaleX="113993" custLinFactNeighborX="11285" custLinFactNeighborY="1760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CC07B042-1F24-49C9-817F-3695254A18E7}" type="presOf" srcId="{FB94F07F-8214-4279-B61C-F8FF576CE511}" destId="{8C514139-A097-4DED-BEE1-1DD94C08B76D}" srcOrd="0" destOrd="0" presId="urn:microsoft.com/office/officeart/2005/8/layout/chevron1"/>
    <dgm:cxn modelId="{0F47DDEF-E014-4A89-8739-53FD5988221A}" type="presOf" srcId="{BD4549FB-8726-4EA8-BE33-72D5E98274B4}" destId="{A38FD44A-6BBE-49D7-A700-DF75878D9ED5}" srcOrd="0" destOrd="0" presId="urn:microsoft.com/office/officeart/2005/8/layout/chevron1"/>
    <dgm:cxn modelId="{0E3CB81E-3185-4669-AF32-424D0A99D71D}" type="presOf" srcId="{5D8F8625-CE92-442E-A373-41B3BE8AAAD7}" destId="{BF2FC291-598F-48A7-8774-329FBE107076}" srcOrd="0" destOrd="0" presId="urn:microsoft.com/office/officeart/2005/8/layout/chevron1"/>
    <dgm:cxn modelId="{ED99CB6B-6DF7-4A87-B8F9-6E7F70F59366}" type="presOf" srcId="{3394B931-59C8-40E7-8ED1-DFC55C06B222}" destId="{DBA4337C-BA58-40CC-A77A-6B2019B41D6F}" srcOrd="0" destOrd="0" presId="urn:microsoft.com/office/officeart/2005/8/layout/chevron1"/>
    <dgm:cxn modelId="{B27C8BBB-3C28-4B09-870F-44CB28780C92}" type="presOf" srcId="{1C67EEB3-2508-4A73-8FA3-258AC138388F}" destId="{6CCA38AF-C4B9-4038-BB8E-E480CF081206}" srcOrd="0" destOrd="0" presId="urn:microsoft.com/office/officeart/2005/8/layout/chevron1"/>
    <dgm:cxn modelId="{9389E820-A4E7-47E3-A13B-FDD1C9DEFCEE}" type="presOf" srcId="{E73BDC4C-B1E0-41A8-9FF3-EA36E35A85EE}" destId="{6337F565-1506-4E72-8C9E-9782DA2FC021}" srcOrd="0" destOrd="0" presId="urn:microsoft.com/office/officeart/2005/8/layout/chevron1"/>
    <dgm:cxn modelId="{1B6FADDC-A583-4BCB-A5D5-804464E0B3FC}" srcId="{5D8F8625-CE92-442E-A373-41B3BE8AAAD7}" destId="{C06C243A-563C-4E1C-B9EC-3A8B42BF2439}" srcOrd="0" destOrd="0" parTransId="{4586A2F9-84CD-4654-AE1D-192C45C8358E}" sibTransId="{5B319946-8C3F-4FA3-B49D-5F44758DFC89}"/>
    <dgm:cxn modelId="{9D5ABA50-7FFC-4ABB-94F7-00BADEF35695}" srcId="{FB94F07F-8214-4279-B61C-F8FF576CE511}" destId="{5D8F8625-CE92-442E-A373-41B3BE8AAAD7}" srcOrd="1" destOrd="0" parTransId="{95D8AE4A-7DB7-4A25-B9DB-A1B734031AC9}" sibTransId="{126CC923-CA04-48ED-9727-6F3A704C7B81}"/>
    <dgm:cxn modelId="{342284D8-773B-429F-8903-B94AE0BC09B9}" srcId="{1C67EEB3-2508-4A73-8FA3-258AC138388F}" destId="{BD4549FB-8726-4EA8-BE33-72D5E98274B4}" srcOrd="0" destOrd="0" parTransId="{66FF2F33-0106-4E81-A7AC-71225AD8AF47}" sibTransId="{E76AAA9C-17E8-49FB-B224-12BE2FDE8041}"/>
    <dgm:cxn modelId="{75BCEF00-EFEF-471F-BE6C-2B76B0EACFEC}" type="presOf" srcId="{C06C243A-563C-4E1C-B9EC-3A8B42BF2439}" destId="{BE8428FA-1BD9-487D-85E2-1CC17D9F8096}" srcOrd="0" destOrd="0" presId="urn:microsoft.com/office/officeart/2005/8/layout/chevron1"/>
    <dgm:cxn modelId="{95A15207-5E93-482B-B6DC-9453FF511D86}" srcId="{E73BDC4C-B1E0-41A8-9FF3-EA36E35A85EE}" destId="{3394B931-59C8-40E7-8ED1-DFC55C06B222}" srcOrd="0" destOrd="0" parTransId="{E7B0C5E1-D19E-4324-A65E-8F57E061BC65}" sibTransId="{82383E13-7595-4227-B5B0-EDACEEBE7153}"/>
    <dgm:cxn modelId="{266CF88D-E962-4D8B-A09C-5818E9D17B45}" srcId="{FB94F07F-8214-4279-B61C-F8FF576CE511}" destId="{1C67EEB3-2508-4A73-8FA3-258AC138388F}" srcOrd="2" destOrd="0" parTransId="{108F3919-E663-44F9-82C3-2A97E25D9D34}" sibTransId="{4FD11982-454F-4753-A7C9-14F16D68C84A}"/>
    <dgm:cxn modelId="{3DBF65D8-3679-45E0-871F-40AD4C1FFAEE}" type="presOf" srcId="{072BC9B2-4EBF-4417-B146-09E98E25CC28}" destId="{A38FD44A-6BBE-49D7-A700-DF75878D9ED5}" srcOrd="0" destOrd="1" presId="urn:microsoft.com/office/officeart/2005/8/layout/chevron1"/>
    <dgm:cxn modelId="{3F0F0088-7CDA-4FB6-B992-9F1EF937D09F}" srcId="{1C67EEB3-2508-4A73-8FA3-258AC138388F}" destId="{072BC9B2-4EBF-4417-B146-09E98E25CC28}" srcOrd="1" destOrd="0" parTransId="{22CEBA2B-DEB2-405E-A735-69DE43A034C1}" sibTransId="{653D392A-23DF-48A7-B9FF-E6560927DBEE}"/>
    <dgm:cxn modelId="{055C3248-12E4-41E4-A60B-B4264AB993C1}" srcId="{FB94F07F-8214-4279-B61C-F8FF576CE511}" destId="{E73BDC4C-B1E0-41A8-9FF3-EA36E35A85EE}" srcOrd="0" destOrd="0" parTransId="{795B9249-8078-4D03-A709-DAACCD6E2587}" sibTransId="{A111265B-6BD1-472F-8FBD-CB0513C30983}"/>
    <dgm:cxn modelId="{B1899731-F15A-4B7A-9428-6B426BF38352}" type="presParOf" srcId="{8C514139-A097-4DED-BEE1-1DD94C08B76D}" destId="{D431EFE8-6F19-415F-91C9-84EA851B1FEC}" srcOrd="0" destOrd="0" presId="urn:microsoft.com/office/officeart/2005/8/layout/chevron1"/>
    <dgm:cxn modelId="{C2EA07F8-E993-44EA-BC9F-EDE987D496C3}" type="presParOf" srcId="{D431EFE8-6F19-415F-91C9-84EA851B1FEC}" destId="{6337F565-1506-4E72-8C9E-9782DA2FC021}" srcOrd="0" destOrd="0" presId="urn:microsoft.com/office/officeart/2005/8/layout/chevron1"/>
    <dgm:cxn modelId="{4CD4E87D-1773-4879-B84B-4E3BA1885448}" type="presParOf" srcId="{D431EFE8-6F19-415F-91C9-84EA851B1FEC}" destId="{DBA4337C-BA58-40CC-A77A-6B2019B41D6F}" srcOrd="1" destOrd="0" presId="urn:microsoft.com/office/officeart/2005/8/layout/chevron1"/>
    <dgm:cxn modelId="{89185545-A5D6-4F52-AED0-4C7D42785873}" type="presParOf" srcId="{8C514139-A097-4DED-BEE1-1DD94C08B76D}" destId="{0AB282C5-EC31-4B4B-B9D7-F3CBAE4390EB}" srcOrd="1" destOrd="0" presId="urn:microsoft.com/office/officeart/2005/8/layout/chevron1"/>
    <dgm:cxn modelId="{C8A2B30D-1064-49C0-B355-66B017850AF7}" type="presParOf" srcId="{8C514139-A097-4DED-BEE1-1DD94C08B76D}" destId="{5506944C-0AE1-4916-8417-43F3A4B5CBAD}" srcOrd="2" destOrd="0" presId="urn:microsoft.com/office/officeart/2005/8/layout/chevron1"/>
    <dgm:cxn modelId="{6265EC23-C4A8-40A5-A175-37580F12A89C}" type="presParOf" srcId="{5506944C-0AE1-4916-8417-43F3A4B5CBAD}" destId="{BF2FC291-598F-48A7-8774-329FBE107076}" srcOrd="0" destOrd="0" presId="urn:microsoft.com/office/officeart/2005/8/layout/chevron1"/>
    <dgm:cxn modelId="{6DA0B292-D2B9-4767-A2E0-B79DF6E8E0A0}" type="presParOf" srcId="{5506944C-0AE1-4916-8417-43F3A4B5CBAD}" destId="{BE8428FA-1BD9-487D-85E2-1CC17D9F8096}" srcOrd="1" destOrd="0" presId="urn:microsoft.com/office/officeart/2005/8/layout/chevron1"/>
    <dgm:cxn modelId="{6E6EBD68-9591-454A-94FD-262F6F690BCC}" type="presParOf" srcId="{8C514139-A097-4DED-BEE1-1DD94C08B76D}" destId="{516373D0-EEAB-40D7-A3F4-E822A5F931E4}" srcOrd="3" destOrd="0" presId="urn:microsoft.com/office/officeart/2005/8/layout/chevron1"/>
    <dgm:cxn modelId="{E221C824-5AAB-41AD-8EC6-F0AA61127D87}" type="presParOf" srcId="{8C514139-A097-4DED-BEE1-1DD94C08B76D}" destId="{A7E9E343-E051-403A-A568-E87DC83A7918}" srcOrd="4" destOrd="0" presId="urn:microsoft.com/office/officeart/2005/8/layout/chevron1"/>
    <dgm:cxn modelId="{CE8C59F1-5581-4CF0-A32E-514D8122A500}" type="presParOf" srcId="{A7E9E343-E051-403A-A568-E87DC83A7918}" destId="{6CCA38AF-C4B9-4038-BB8E-E480CF081206}" srcOrd="0" destOrd="0" presId="urn:microsoft.com/office/officeart/2005/8/layout/chevron1"/>
    <dgm:cxn modelId="{B5969081-003A-4A95-BF38-66DE79FB8AB8}" type="presParOf" srcId="{A7E9E343-E051-403A-A568-E87DC83A7918}" destId="{A38FD44A-6BBE-49D7-A700-DF75878D9ED5}" srcOrd="1" destOrd="0" presId="urn:microsoft.com/office/officeart/2005/8/layout/chevron1"/>
  </dgm:cxnLst>
  <dgm:bg>
    <a:effectLst>
      <a:outerShdw blurRad="50800" dist="38100" dir="2700000" algn="tl" rotWithShape="0">
        <a:prstClr val="black">
          <a:alpha val="40000"/>
        </a:prstClr>
      </a:outerShdw>
    </a:effectLst>
  </dgm:bg>
  <dgm:whole>
    <a:effectLst/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37F565-1506-4E72-8C9E-9782DA2FC021}">
      <dsp:nvSpPr>
        <dsp:cNvPr id="0" name=""/>
        <dsp:cNvSpPr/>
      </dsp:nvSpPr>
      <dsp:spPr>
        <a:xfrm>
          <a:off x="2102" y="1045281"/>
          <a:ext cx="2832943" cy="1133177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2014" tIns="37338" rIns="37338" bIns="37338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zh-CN" altLang="en-US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rPr>
            <a:t>企业</a:t>
          </a:r>
          <a:endParaRPr lang="en-US" altLang="zh-CN" sz="2800" b="1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黑体" panose="02010609060101010101" pitchFamily="49" charset="-122"/>
            <a:ea typeface="黑体" panose="02010609060101010101" pitchFamily="49" charset="-122"/>
          </a:endParaRP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zh-CN" altLang="en-US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rPr>
            <a:t>申请</a:t>
          </a:r>
          <a:endParaRPr lang="zh-CN" altLang="en-US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黑体" panose="02010609060101010101" pitchFamily="49" charset="-122"/>
            <a:ea typeface="黑体" panose="02010609060101010101" pitchFamily="49" charset="-122"/>
          </a:endParaRPr>
        </a:p>
      </dsp:txBody>
      <dsp:txXfrm>
        <a:off x="568691" y="1045281"/>
        <a:ext cx="1699766" cy="1133177"/>
      </dsp:txXfrm>
    </dsp:sp>
    <dsp:sp modelId="{DBA4337C-BA58-40CC-A77A-6B2019B41D6F}">
      <dsp:nvSpPr>
        <dsp:cNvPr id="0" name=""/>
        <dsp:cNvSpPr/>
      </dsp:nvSpPr>
      <dsp:spPr>
        <a:xfrm>
          <a:off x="2102" y="2557965"/>
          <a:ext cx="2266354" cy="12431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2000" b="0" kern="1200" dirty="0" smtClean="0"/>
            <a:t>企业填写并提交 备案表于众信中心</a:t>
          </a:r>
          <a:endParaRPr lang="zh-CN" altLang="en-US" sz="2000" b="0" kern="1200" dirty="0"/>
        </a:p>
      </dsp:txBody>
      <dsp:txXfrm>
        <a:off x="2102" y="2557965"/>
        <a:ext cx="2266354" cy="1243125"/>
      </dsp:txXfrm>
    </dsp:sp>
    <dsp:sp modelId="{BF2FC291-598F-48A7-8774-329FBE107076}">
      <dsp:nvSpPr>
        <dsp:cNvPr id="0" name=""/>
        <dsp:cNvSpPr/>
      </dsp:nvSpPr>
      <dsp:spPr>
        <a:xfrm>
          <a:off x="2619045" y="1045281"/>
          <a:ext cx="2832943" cy="1133177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2014" tIns="37338" rIns="37338" bIns="37338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zh-CN" altLang="en-US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rPr>
            <a:t>众信</a:t>
          </a:r>
          <a:endParaRPr lang="en-US" altLang="zh-CN" sz="2800" b="1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黑体" panose="02010609060101010101" pitchFamily="49" charset="-122"/>
            <a:ea typeface="黑体" panose="02010609060101010101" pitchFamily="49" charset="-122"/>
          </a:endParaRP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zh-CN" altLang="en-US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rPr>
            <a:t>备案</a:t>
          </a:r>
          <a:endParaRPr lang="zh-CN" altLang="en-US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黑体" panose="02010609060101010101" pitchFamily="49" charset="-122"/>
            <a:ea typeface="黑体" panose="02010609060101010101" pitchFamily="49" charset="-122"/>
          </a:endParaRPr>
        </a:p>
      </dsp:txBody>
      <dsp:txXfrm>
        <a:off x="3185634" y="1045281"/>
        <a:ext cx="1699766" cy="1133177"/>
      </dsp:txXfrm>
    </dsp:sp>
    <dsp:sp modelId="{BE8428FA-1BD9-487D-85E2-1CC17D9F8096}">
      <dsp:nvSpPr>
        <dsp:cNvPr id="0" name=""/>
        <dsp:cNvSpPr/>
      </dsp:nvSpPr>
      <dsp:spPr>
        <a:xfrm>
          <a:off x="2619045" y="2557965"/>
          <a:ext cx="2266354" cy="12431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2000" b="0" kern="1200" dirty="0" smtClean="0"/>
            <a:t>众信中心对企业 主体提交表格进行审核</a:t>
          </a:r>
          <a:endParaRPr lang="zh-CN" altLang="en-US" sz="2000" b="0" kern="1200" dirty="0"/>
        </a:p>
      </dsp:txBody>
      <dsp:txXfrm>
        <a:off x="2619045" y="2557965"/>
        <a:ext cx="2266354" cy="1243125"/>
      </dsp:txXfrm>
    </dsp:sp>
    <dsp:sp modelId="{6CCA38AF-C4B9-4038-BB8E-E480CF081206}">
      <dsp:nvSpPr>
        <dsp:cNvPr id="0" name=""/>
        <dsp:cNvSpPr/>
      </dsp:nvSpPr>
      <dsp:spPr>
        <a:xfrm>
          <a:off x="5394554" y="1045281"/>
          <a:ext cx="2832943" cy="1133177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2014" tIns="37338" rIns="37338" bIns="37338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zh-CN" altLang="en-US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rPr>
            <a:t>结果</a:t>
          </a:r>
          <a:endParaRPr lang="en-US" altLang="zh-CN" sz="2800" b="1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黑体" panose="02010609060101010101" pitchFamily="49" charset="-122"/>
            <a:ea typeface="黑体" panose="02010609060101010101" pitchFamily="49" charset="-122"/>
          </a:endParaRP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zh-CN" altLang="en-US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rPr>
            <a:t>反馈</a:t>
          </a:r>
          <a:endParaRPr lang="zh-CN" altLang="en-US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黑体" panose="02010609060101010101" pitchFamily="49" charset="-122"/>
            <a:ea typeface="黑体" panose="02010609060101010101" pitchFamily="49" charset="-122"/>
          </a:endParaRPr>
        </a:p>
      </dsp:txBody>
      <dsp:txXfrm>
        <a:off x="5961143" y="1045281"/>
        <a:ext cx="1699766" cy="1133177"/>
      </dsp:txXfrm>
    </dsp:sp>
    <dsp:sp modelId="{A38FD44A-6BBE-49D7-A700-DF75878D9ED5}">
      <dsp:nvSpPr>
        <dsp:cNvPr id="0" name=""/>
        <dsp:cNvSpPr/>
      </dsp:nvSpPr>
      <dsp:spPr>
        <a:xfrm>
          <a:off x="5491747" y="2538970"/>
          <a:ext cx="2583485" cy="12431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2000" b="0" kern="1200" dirty="0" smtClean="0"/>
            <a:t>备案结果反馈</a:t>
          </a:r>
          <a:endParaRPr lang="zh-CN" altLang="en-US" sz="2000" b="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2000" b="0" kern="1200" dirty="0" smtClean="0"/>
            <a:t>一式</a:t>
          </a:r>
          <a:r>
            <a:rPr lang="en-US" altLang="zh-CN" sz="2000" b="0" kern="1200" dirty="0" smtClean="0"/>
            <a:t>3</a:t>
          </a:r>
          <a:r>
            <a:rPr lang="zh-CN" altLang="en-US" sz="2000" b="0" kern="1200" dirty="0" smtClean="0"/>
            <a:t>份：分别予    市经贸信息委、      备案企业、众信中心</a:t>
          </a:r>
          <a:endParaRPr lang="zh-CN" altLang="en-US" sz="2000" b="0" kern="1200" dirty="0"/>
        </a:p>
      </dsp:txBody>
      <dsp:txXfrm>
        <a:off x="5491747" y="2538970"/>
        <a:ext cx="2583485" cy="12431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A1D740-BF87-4869-8F1C-803AA4B51962}" type="datetimeFigureOut">
              <a:rPr lang="zh-CN" altLang="en-US" smtClean="0"/>
              <a:t>2014/2/25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BCA169-3CF5-453D-850F-8940FA30A01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83919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microsoft.com/office/2007/relationships/hdphoto" Target="../media/hdphoto3.wdp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D9D3E-C439-496E-BBFE-38D436756A53}" type="datetime1">
              <a:rPr lang="zh-CN" altLang="en-US" smtClean="0"/>
              <a:t>2014/2/25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5AD5A-2F47-4921-B555-7557B541D50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8363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0046-00D7-46FB-A198-3E165DA824BC}" type="datetime1">
              <a:rPr lang="zh-CN" altLang="en-US" smtClean="0"/>
              <a:t>2014/2/25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5AD5A-2F47-4921-B555-7557B541D50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31998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B4792-881F-401E-8618-54946C96548C}" type="datetime1">
              <a:rPr lang="zh-CN" altLang="en-US" smtClean="0"/>
              <a:t>2014/2/25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5AD5A-2F47-4921-B555-7557B541D50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56831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89CDE-B1DD-4F60-91C6-A25BB4628178}" type="datetime1">
              <a:rPr lang="zh-CN" altLang="en-US" smtClean="0"/>
              <a:t>2014/2/25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9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0"/>
                    </a14:imgEffect>
                    <a14:imgEffect>
                      <a14:brightnessContrast bright="4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09320"/>
            <a:ext cx="1475726" cy="476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2" name="Picture 2"/>
          <p:cNvPicPr>
            <a:picLocks noChangeAspect="1" noChangeArrowheads="1"/>
          </p:cNvPicPr>
          <p:nvPr userDrawn="1"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Texturizer trans="26000"/>
                    </a14:imgEffect>
                    <a14:imgEffect>
                      <a14:sharpenSoften amount="-1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1164" y="6472063"/>
            <a:ext cx="7772400" cy="34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6434603"/>
            <a:ext cx="2133600" cy="365125"/>
          </a:xfrm>
        </p:spPr>
        <p:txBody>
          <a:bodyPr/>
          <a:lstStyle>
            <a:lvl1pPr>
              <a:defRPr sz="1400" b="1">
                <a:solidFill>
                  <a:schemeClr val="bg1"/>
                </a:solidFill>
              </a:defRPr>
            </a:lvl1pPr>
          </a:lstStyle>
          <a:p>
            <a:fld id="{8EF5AD5A-2F47-4921-B555-7557B541D50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0684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D60A9-4143-4DD3-8CB7-30141CAC8E85}" type="datetime1">
              <a:rPr lang="zh-CN" altLang="en-US" smtClean="0"/>
              <a:t>2014/2/25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5AD5A-2F47-4921-B555-7557B541D50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73769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C741E-05F6-41FE-A5B8-1B13A6036B8E}" type="datetime1">
              <a:rPr lang="zh-CN" altLang="en-US" smtClean="0"/>
              <a:t>2014/2/25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5AD5A-2F47-4921-B555-7557B541D50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32117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BC2B1-A440-4D87-AEB5-854EEF81BCC1}" type="datetime1">
              <a:rPr lang="zh-CN" altLang="en-US" smtClean="0"/>
              <a:t>2014/2/25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5AD5A-2F47-4921-B555-7557B541D50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48491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E05B7-1F03-4FA3-B69E-E3C936ECA728}" type="datetime1">
              <a:rPr lang="zh-CN" altLang="en-US" smtClean="0"/>
              <a:t>2014/2/25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5AD5A-2F47-4921-B555-7557B541D50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16013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A8687-FB26-4164-80A9-A833F31F498F}" type="datetime1">
              <a:rPr lang="zh-CN" altLang="en-US" smtClean="0"/>
              <a:t>2014/2/25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5AD5A-2F47-4921-B555-7557B541D50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3391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0C14A-89A9-4A65-87A0-2C7AFEA82F50}" type="datetime1">
              <a:rPr lang="zh-CN" altLang="en-US" smtClean="0"/>
              <a:t>2014/2/25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5AD5A-2F47-4921-B555-7557B541D50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0981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A1430-9665-4CDE-8D08-A26F762906B6}" type="datetime1">
              <a:rPr lang="zh-CN" altLang="en-US" smtClean="0"/>
              <a:t>2014/2/25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5AD5A-2F47-4921-B555-7557B541D50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59976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4"/>
          <p:cNvPicPr>
            <a:picLocks noChangeAspect="1" noChangeArrowheads="1"/>
          </p:cNvPicPr>
          <p:nvPr userDrawn="1"/>
        </p:nvPicPr>
        <p:blipFill>
          <a:blip r:embed="rId13">
            <a:biLevel thresh="75000"/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artisticPastelsSmooth/>
                    </a14:imgEffect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75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F5BA2D-DDE4-4F58-97EA-0997460AA3C0}" type="datetime1">
              <a:rPr lang="zh-CN" altLang="en-US" smtClean="0"/>
              <a:t>2014/2/25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5AD5A-2F47-4921-B555-7557B541D50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18045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9.png"/><Relationship Id="rId7" Type="http://schemas.openxmlformats.org/officeDocument/2006/relationships/image" Target="../media/image12.png"/><Relationship Id="rId2" Type="http://schemas.openxmlformats.org/officeDocument/2006/relationships/hyperlink" Target="http://file.ebs.org.cn/kj.doc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microsoft.com/office/2007/relationships/hdphoto" Target="../media/hdphoto6.wdp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hyperlink" Target="http://file.ebs.org.cn/kj.doc" TargetMode="Externa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/>
                    </a14:imgEffect>
                    <a14:imgEffect>
                      <a14:sharpenSoften amount="-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41738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2856"/>
            <a:ext cx="7772400" cy="1470025"/>
          </a:xfrm>
        </p:spPr>
        <p:txBody>
          <a:bodyPr>
            <a:noAutofit/>
          </a:bodyPr>
          <a:lstStyle/>
          <a:p>
            <a:r>
              <a:rPr lang="zh-CN" altLang="zh-CN" sz="54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深圳市跨境电子商务</a:t>
            </a:r>
            <a:r>
              <a:rPr lang="zh-CN" altLang="zh-CN" sz="5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企业</a:t>
            </a:r>
            <a:r>
              <a:rPr lang="en-US" altLang="zh-CN" sz="5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/>
            </a:r>
            <a:br>
              <a:rPr lang="en-US" altLang="zh-CN" sz="5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zh-CN" sz="5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主体身份</a:t>
            </a:r>
            <a:r>
              <a:rPr lang="zh-CN" altLang="en-US" sz="5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备案</a:t>
            </a:r>
            <a:endParaRPr lang="zh-CN" altLang="en-US" sz="54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827584" y="4680181"/>
            <a:ext cx="7632848" cy="769640"/>
          </a:xfrm>
        </p:spPr>
        <p:txBody>
          <a:bodyPr>
            <a:normAutofit/>
          </a:bodyPr>
          <a:lstStyle/>
          <a:p>
            <a:r>
              <a:rPr lang="zh-CN" altLang="en-US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深圳市众信电子商务交易保障促进中心</a:t>
            </a:r>
            <a:endParaRPr lang="zh-CN" altLang="en-US" sz="24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5065001"/>
            <a:ext cx="1440160" cy="1316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467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7293"/>
            <a:ext cx="8229600" cy="4525963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zh-CN" altLang="zh-CN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仓储</a:t>
            </a:r>
            <a:r>
              <a:rPr lang="zh-CN" altLang="zh-CN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与物流信息</a:t>
            </a:r>
            <a:endParaRPr lang="zh-CN" altLang="en-US" sz="20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5544087"/>
              </p:ext>
            </p:extLst>
          </p:nvPr>
        </p:nvGraphicFramePr>
        <p:xfrm>
          <a:off x="539552" y="2268094"/>
          <a:ext cx="8075240" cy="3825202"/>
        </p:xfrm>
        <a:graphic>
          <a:graphicData uri="http://schemas.openxmlformats.org/drawingml/2006/table">
            <a:tbl>
              <a:tblPr firstRow="1" firstCol="1" bandRow="1" bandCol="1">
                <a:tableStyleId>{5940675A-B579-460E-94D1-54222C63F5DA}</a:tableStyleId>
              </a:tblPr>
              <a:tblGrid>
                <a:gridCol w="1234480"/>
                <a:gridCol w="6840760"/>
              </a:tblGrid>
              <a:tr h="504056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第二部分：企业主体跨境业务活动备案</a:t>
                      </a:r>
                      <a:endParaRPr lang="zh-CN" altLang="zh-CN" sz="2000" b="1" kern="12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360040">
                <a:tc gridSpan="2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zh-CN" sz="1600" b="1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仓储与物流信息 （如无此项业务可不填写）</a:t>
                      </a:r>
                      <a:endParaRPr lang="zh-CN" sz="1600" b="1" kern="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580453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zh-CN" sz="1600" b="1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仓储及物流</a:t>
                      </a:r>
                      <a:endParaRPr lang="zh-CN" sz="1600" b="1" kern="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66675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仓储：</a:t>
                      </a:r>
                      <a:r>
                        <a:rPr lang="en-US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  </a:t>
                      </a:r>
                      <a:r>
                        <a:rPr lang="zh-CN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外包□</a:t>
                      </a:r>
                      <a:r>
                        <a:rPr lang="en-US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         </a:t>
                      </a:r>
                      <a:r>
                        <a:rPr lang="zh-CN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自建□</a:t>
                      </a:r>
                      <a:r>
                        <a:rPr lang="en-US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                     </a:t>
                      </a:r>
                      <a:endParaRPr lang="zh-CN" sz="1600" kern="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</a:endParaRPr>
                    </a:p>
                    <a:p>
                      <a:pPr indent="66675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物流：</a:t>
                      </a:r>
                      <a:r>
                        <a:rPr lang="en-US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  </a:t>
                      </a:r>
                      <a:r>
                        <a:rPr lang="zh-CN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外包□</a:t>
                      </a:r>
                      <a:r>
                        <a:rPr lang="en-US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         </a:t>
                      </a:r>
                      <a:r>
                        <a:rPr lang="zh-CN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自建□</a:t>
                      </a:r>
                      <a:r>
                        <a:rPr lang="en-US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                       </a:t>
                      </a:r>
                      <a:r>
                        <a:rPr lang="en-US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                                           </a:t>
                      </a:r>
                      <a:r>
                        <a:rPr lang="en-US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(</a:t>
                      </a:r>
                      <a:r>
                        <a:rPr lang="zh-CN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注</a:t>
                      </a:r>
                      <a:r>
                        <a:rPr lang="en-US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:</a:t>
                      </a:r>
                      <a:r>
                        <a:rPr lang="zh-CN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请勾选</a:t>
                      </a:r>
                      <a:r>
                        <a:rPr lang="en-US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)</a:t>
                      </a:r>
                      <a:endParaRPr lang="zh-CN" sz="1600" kern="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</a:tr>
              <a:tr h="144016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物流报关 </a:t>
                      </a:r>
                      <a:endParaRPr lang="zh-CN" sz="1600" b="1" kern="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zh-CN" sz="1600" b="1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自主报关：</a:t>
                      </a:r>
                    </a:p>
                    <a:p>
                      <a:pPr algn="l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zh-CN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主要进出口口岸海关属地：</a:t>
                      </a:r>
                    </a:p>
                    <a:p>
                      <a:pPr marL="0" marR="0" indent="666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深圳□</a:t>
                      </a:r>
                      <a:r>
                        <a:rPr lang="en-US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   </a:t>
                      </a:r>
                      <a:r>
                        <a:rPr lang="en-US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   </a:t>
                      </a:r>
                      <a:r>
                        <a:rPr lang="zh-CN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广州□</a:t>
                      </a:r>
                      <a:r>
                        <a:rPr lang="en-US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    </a:t>
                      </a:r>
                      <a:r>
                        <a:rPr lang="zh-CN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宁波□</a:t>
                      </a:r>
                      <a:r>
                        <a:rPr lang="en-US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     </a:t>
                      </a:r>
                      <a:r>
                        <a:rPr lang="zh-CN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上海□  </a:t>
                      </a:r>
                      <a:r>
                        <a:rPr lang="en-US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  </a:t>
                      </a:r>
                      <a:r>
                        <a:rPr lang="zh-CN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北京□   </a:t>
                      </a:r>
                      <a:r>
                        <a:rPr lang="en-US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                         </a:t>
                      </a:r>
                      <a:r>
                        <a:rPr 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(</a:t>
                      </a:r>
                      <a:r>
                        <a:rPr lang="zh-CN" altLang="en-US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注</a:t>
                      </a:r>
                      <a:r>
                        <a:rPr lang="en-US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:</a:t>
                      </a:r>
                      <a:r>
                        <a:rPr lang="zh-CN" altLang="en-US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请勾选</a:t>
                      </a:r>
                      <a:r>
                        <a:rPr lang="en-US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)</a:t>
                      </a:r>
                      <a:endParaRPr lang="zh-CN" altLang="zh-CN" sz="1600" kern="1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/>
                        <a:ea typeface="+mn-ea"/>
                      </a:endParaRPr>
                    </a:p>
                    <a:p>
                      <a:pPr indent="66675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杭州</a:t>
                      </a:r>
                      <a:r>
                        <a:rPr lang="zh-CN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□</a:t>
                      </a:r>
                      <a:r>
                        <a:rPr lang="en-US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     </a:t>
                      </a:r>
                      <a:r>
                        <a:rPr lang="zh-CN" altLang="en-US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大连□     </a:t>
                      </a:r>
                      <a:r>
                        <a:rPr 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其他</a:t>
                      </a:r>
                      <a:r>
                        <a:rPr lang="zh-CN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（请填写）：</a:t>
                      </a:r>
                      <a:r>
                        <a:rPr lang="en-US" sz="1600" u="sng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                </a:t>
                      </a:r>
                      <a:r>
                        <a:rPr lang="en-US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</a:t>
                      </a:r>
                      <a:endParaRPr lang="zh-CN" sz="1600" kern="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</a:endParaRPr>
                    </a:p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（注：另请提供近</a:t>
                      </a:r>
                      <a:r>
                        <a:rPr lang="en-US" sz="1600" b="1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3</a:t>
                      </a:r>
                      <a:r>
                        <a:rPr lang="zh-CN" sz="1600" b="1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月内国际快递</a:t>
                      </a:r>
                      <a:r>
                        <a:rPr lang="en-US" sz="1600" b="1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/</a:t>
                      </a:r>
                      <a:r>
                        <a:rPr lang="zh-CN" sz="1600" b="1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物流托运单及对应报关单据复印件各</a:t>
                      </a:r>
                      <a:r>
                        <a:rPr lang="en-US" sz="1600" b="1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1</a:t>
                      </a:r>
                      <a:r>
                        <a:rPr lang="zh-CN" sz="1600" b="1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份）</a:t>
                      </a:r>
                      <a:endParaRPr lang="zh-CN" sz="1600" b="1" kern="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</a:tr>
              <a:tr h="94049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zh-CN" sz="1600" b="1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代理报关：</a:t>
                      </a:r>
                    </a:p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报关业务代理公司</a:t>
                      </a:r>
                      <a:r>
                        <a:rPr 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名称</a:t>
                      </a:r>
                      <a:r>
                        <a:rPr lang="zh-CN" altLang="en-US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（若无可不填或提供）</a:t>
                      </a:r>
                      <a:r>
                        <a:rPr 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：</a:t>
                      </a:r>
                      <a:r>
                        <a:rPr lang="en-US" sz="1600" u="sng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                                 </a:t>
                      </a:r>
                      <a:endParaRPr lang="zh-CN" sz="1600" kern="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</a:endParaRPr>
                    </a:p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（注：另请提供近</a:t>
                      </a:r>
                      <a:r>
                        <a:rPr lang="en-US" sz="1600" b="1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3</a:t>
                      </a:r>
                      <a:r>
                        <a:rPr lang="zh-CN" sz="1600" b="1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月内代理报关委托书复印件</a:t>
                      </a:r>
                      <a:r>
                        <a:rPr lang="en-US" sz="1600" b="1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1</a:t>
                      </a:r>
                      <a:r>
                        <a:rPr lang="zh-CN" sz="1600" b="1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份）</a:t>
                      </a:r>
                      <a:endParaRPr lang="zh-CN" sz="1600" b="1" kern="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5AD5A-2F47-4921-B555-7557B541D50F}" type="slidenum">
              <a:rPr lang="zh-CN" altLang="en-US" smtClean="0"/>
              <a:t>10</a:t>
            </a:fld>
            <a:endParaRPr lang="zh-CN" altLang="en-US"/>
          </a:p>
        </p:txBody>
      </p:sp>
      <p:sp>
        <p:nvSpPr>
          <p:cNvPr id="7" name="标题 1"/>
          <p:cNvSpPr txBox="1">
            <a:spLocks/>
          </p:cNvSpPr>
          <p:nvPr/>
        </p:nvSpPr>
        <p:spPr>
          <a:xfrm>
            <a:off x="457200" y="446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第二部分：企业主体跨境业务活动备案</a:t>
            </a:r>
            <a:endParaRPr lang="zh-CN" altLang="en-US" sz="32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5436096" y="1224820"/>
            <a:ext cx="3158586" cy="600262"/>
            <a:chOff x="7269418" y="576748"/>
            <a:chExt cx="1469280" cy="600262"/>
          </a:xfrm>
        </p:grpSpPr>
        <p:sp>
          <p:nvSpPr>
            <p:cNvPr id="10" name="单圆角矩形 9"/>
            <p:cNvSpPr/>
            <p:nvPr/>
          </p:nvSpPr>
          <p:spPr>
            <a:xfrm>
              <a:off x="7269418" y="576748"/>
              <a:ext cx="1469280" cy="600262"/>
            </a:xfrm>
            <a:prstGeom prst="round1Rect">
              <a:avLst/>
            </a:prstGeom>
            <a:solidFill>
              <a:schemeClr val="bg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381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299322" y="676824"/>
              <a:ext cx="13601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20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黑体" panose="02010609060101010101" pitchFamily="49" charset="-122"/>
                  <a:ea typeface="黑体" panose="02010609060101010101" pitchFamily="49" charset="-122"/>
                </a:rPr>
                <a:t>跨境业务 － 物流</a:t>
              </a:r>
              <a:endParaRPr lang="zh-CN" alt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C000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encilSketc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36707">
            <a:off x="7155854" y="1687139"/>
            <a:ext cx="1571924" cy="414000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85462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25760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zh-CN" alt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第三部分：支付与结算相关</a:t>
            </a:r>
            <a:r>
              <a:rPr lang="zh-CN" altLang="en-US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信息</a:t>
            </a:r>
            <a:endParaRPr lang="zh-CN" altLang="en-US" sz="32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0019205"/>
              </p:ext>
            </p:extLst>
          </p:nvPr>
        </p:nvGraphicFramePr>
        <p:xfrm>
          <a:off x="611560" y="2708920"/>
          <a:ext cx="8136904" cy="2160240"/>
        </p:xfrm>
        <a:graphic>
          <a:graphicData uri="http://schemas.openxmlformats.org/drawingml/2006/table">
            <a:tbl>
              <a:tblPr firstRow="1" firstCol="1" bandRow="1" bandCol="1">
                <a:tableStyleId>{5940675A-B579-460E-94D1-54222C63F5DA}</a:tableStyleId>
              </a:tblPr>
              <a:tblGrid>
                <a:gridCol w="1224136"/>
                <a:gridCol w="6912768"/>
              </a:tblGrid>
              <a:tr h="648072"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zh-CN" altLang="en-US" sz="20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第三部分：业务平台支付与结算相关信息（必填）</a:t>
                      </a:r>
                      <a:endParaRPr lang="zh-CN" sz="20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indent="66675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zh-CN" sz="180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</a:tr>
              <a:tr h="792088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zh-CN" sz="1600" b="1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支付方式</a:t>
                      </a:r>
                      <a:endParaRPr lang="zh-CN" sz="1600" b="1" kern="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66675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PAYPAL</a:t>
                      </a:r>
                      <a:r>
                        <a:rPr lang="zh-CN" altLang="en-US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（贝宝）□        信用卡□               钱宝□                        </a:t>
                      </a:r>
                      <a:r>
                        <a:rPr lang="en-US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(</a:t>
                      </a:r>
                      <a:r>
                        <a:rPr lang="zh-CN" altLang="en-US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注</a:t>
                      </a:r>
                      <a:r>
                        <a:rPr lang="en-US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:</a:t>
                      </a:r>
                      <a:r>
                        <a:rPr lang="zh-CN" altLang="en-US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请勾选</a:t>
                      </a:r>
                      <a:r>
                        <a:rPr lang="en-US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)</a:t>
                      </a:r>
                    </a:p>
                    <a:p>
                      <a:pPr indent="66675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zh-CN" altLang="en-US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支付宝国际版□            其他（填写）： </a:t>
                      </a:r>
                      <a:endParaRPr lang="zh-CN" sz="1600" kern="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</a:tr>
              <a:tr h="7200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altLang="zh-CN" sz="1600" b="1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物流支出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altLang="zh-CN" sz="1600" b="1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费用证明</a:t>
                      </a:r>
                      <a:endParaRPr lang="zh-CN" altLang="zh-CN" sz="1600" b="1" kern="1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请用附件形式提供最近半年物流费用</a:t>
                      </a:r>
                      <a:r>
                        <a:rPr lang="zh-CN" altLang="en-US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支出单据</a:t>
                      </a:r>
                      <a:r>
                        <a:rPr lang="en-US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1</a:t>
                      </a:r>
                      <a:r>
                        <a:rPr lang="zh-CN" altLang="en-US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份（若无此项业务可不提供）</a:t>
                      </a:r>
                      <a:endParaRPr lang="zh-CN" sz="1600" kern="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5AD5A-2F47-4921-B555-7557B541D50F}" type="slidenum">
              <a:rPr lang="zh-CN" altLang="en-US" smtClean="0"/>
              <a:t>11</a:t>
            </a:fld>
            <a:endParaRPr lang="zh-CN" altLang="en-US"/>
          </a:p>
        </p:txBody>
      </p:sp>
      <p:grpSp>
        <p:nvGrpSpPr>
          <p:cNvPr id="7" name="组合 6"/>
          <p:cNvGrpSpPr/>
          <p:nvPr/>
        </p:nvGrpSpPr>
        <p:grpSpPr>
          <a:xfrm>
            <a:off x="5292080" y="1296828"/>
            <a:ext cx="3158586" cy="600262"/>
            <a:chOff x="7269418" y="576748"/>
            <a:chExt cx="1469280" cy="600262"/>
          </a:xfrm>
        </p:grpSpPr>
        <p:sp>
          <p:nvSpPr>
            <p:cNvPr id="8" name="单圆角矩形 7"/>
            <p:cNvSpPr/>
            <p:nvPr/>
          </p:nvSpPr>
          <p:spPr>
            <a:xfrm>
              <a:off x="7269418" y="576748"/>
              <a:ext cx="1469280" cy="600262"/>
            </a:xfrm>
            <a:prstGeom prst="round1Rect">
              <a:avLst/>
            </a:prstGeom>
            <a:solidFill>
              <a:schemeClr val="bg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381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7299322" y="676824"/>
              <a:ext cx="13601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20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黑体" panose="02010609060101010101" pitchFamily="49" charset="-122"/>
                  <a:ea typeface="黑体" panose="02010609060101010101" pitchFamily="49" charset="-122"/>
                </a:rPr>
                <a:t>跨境业务 － 资金流</a:t>
              </a:r>
              <a:endParaRPr lang="zh-CN" alt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C000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encilSketc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36707">
            <a:off x="7011838" y="1759147"/>
            <a:ext cx="1571924" cy="414000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264983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zh-CN" alt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第四部分：海外分支机构</a:t>
            </a:r>
            <a:r>
              <a:rPr lang="zh-CN" altLang="en-US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信息</a:t>
            </a:r>
            <a:endParaRPr lang="zh-CN" altLang="en-US" sz="32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aphicFrame>
        <p:nvGraphicFramePr>
          <p:cNvPr id="5" name="内容占位符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1523904"/>
              </p:ext>
            </p:extLst>
          </p:nvPr>
        </p:nvGraphicFramePr>
        <p:xfrm>
          <a:off x="755576" y="2856359"/>
          <a:ext cx="7704856" cy="2660873"/>
        </p:xfrm>
        <a:graphic>
          <a:graphicData uri="http://schemas.openxmlformats.org/drawingml/2006/table">
            <a:tbl>
              <a:tblPr firstRow="1" firstCol="1" bandRow="1" bandCol="1">
                <a:tableStyleId>{5940675A-B579-460E-94D1-54222C63F5DA}</a:tableStyleId>
              </a:tblPr>
              <a:tblGrid>
                <a:gridCol w="1584176"/>
                <a:gridCol w="6120680"/>
              </a:tblGrid>
              <a:tr h="720080"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zh-CN" altLang="en-US" sz="20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第四部分：企业海外分支机构信息（选填）</a:t>
                      </a:r>
                      <a:endParaRPr lang="zh-CN" sz="20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zh-CN" sz="160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</a:tr>
              <a:tr h="100468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是否有</a:t>
                      </a:r>
                      <a:r>
                        <a:rPr lang="zh-CN" sz="1600" b="1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海外</a:t>
                      </a:r>
                      <a:endParaRPr lang="en-US" altLang="zh-CN" sz="1600" b="1" kern="1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b="1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分支机构</a:t>
                      </a:r>
                      <a:endParaRPr lang="zh-CN" sz="1600" b="1" kern="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                                      </a:t>
                      </a:r>
                      <a:r>
                        <a:rPr 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是</a:t>
                      </a:r>
                      <a:r>
                        <a:rPr lang="zh-CN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□ </a:t>
                      </a:r>
                      <a:r>
                        <a:rPr lang="en-US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  </a:t>
                      </a:r>
                      <a:r>
                        <a:rPr lang="en-US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                  </a:t>
                      </a:r>
                      <a:r>
                        <a:rPr lang="zh-CN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否□ </a:t>
                      </a:r>
                      <a:r>
                        <a:rPr lang="en-US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 </a:t>
                      </a:r>
                      <a:r>
                        <a:rPr lang="en-US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            </a:t>
                      </a:r>
                      <a:r>
                        <a:rPr lang="en-US" sz="1600" kern="1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    </a:t>
                      </a:r>
                      <a:r>
                        <a:rPr lang="en-US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  </a:t>
                      </a:r>
                      <a:r>
                        <a:rPr lang="zh-CN" altLang="en-US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(</a:t>
                      </a:r>
                      <a:r>
                        <a:rPr lang="zh-CN" altLang="en-US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注</a:t>
                      </a:r>
                      <a:r>
                        <a:rPr lang="en-US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:</a:t>
                      </a:r>
                      <a:r>
                        <a:rPr lang="zh-CN" altLang="en-US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请勾选</a:t>
                      </a:r>
                      <a:r>
                        <a:rPr lang="en-US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)</a:t>
                      </a:r>
                    </a:p>
                  </a:txBody>
                  <a:tcPr marL="68580" marR="68580" marT="0" marB="0" anchor="ctr"/>
                </a:tc>
              </a:tr>
              <a:tr h="9361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海外分支</a:t>
                      </a:r>
                      <a:r>
                        <a:rPr lang="zh-CN" sz="1600" b="1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机构</a:t>
                      </a:r>
                      <a:r>
                        <a:rPr lang="en-US" altLang="zh-CN" sz="1600" b="1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zh-CN" sz="1600" b="1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注册</a:t>
                      </a:r>
                      <a:r>
                        <a:rPr lang="zh-CN" sz="1600" b="1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证明</a:t>
                      </a:r>
                      <a:endParaRPr lang="zh-CN" sz="1600" b="1" kern="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zh-CN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（若有，请提供海外分支机构的注册文件复印件或扫描件</a:t>
                      </a:r>
                      <a:r>
                        <a:rPr lang="en-US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1</a:t>
                      </a:r>
                      <a:r>
                        <a:rPr lang="zh-CN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份）</a:t>
                      </a:r>
                      <a:endParaRPr lang="zh-CN" sz="1600" kern="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5AD5A-2F47-4921-B555-7557B541D50F}" type="slidenum">
              <a:rPr lang="zh-CN" altLang="en-US" smtClean="0"/>
              <a:t>12</a:t>
            </a:fld>
            <a:endParaRPr lang="zh-CN" altLang="en-US"/>
          </a:p>
        </p:txBody>
      </p:sp>
      <p:grpSp>
        <p:nvGrpSpPr>
          <p:cNvPr id="8" name="组合 7"/>
          <p:cNvGrpSpPr/>
          <p:nvPr/>
        </p:nvGrpSpPr>
        <p:grpSpPr>
          <a:xfrm>
            <a:off x="4716016" y="1512852"/>
            <a:ext cx="3734650" cy="600262"/>
            <a:chOff x="7269418" y="576748"/>
            <a:chExt cx="1469280" cy="600262"/>
          </a:xfrm>
        </p:grpSpPr>
        <p:sp>
          <p:nvSpPr>
            <p:cNvPr id="9" name="单圆角矩形 8"/>
            <p:cNvSpPr/>
            <p:nvPr/>
          </p:nvSpPr>
          <p:spPr>
            <a:xfrm>
              <a:off x="7269418" y="576748"/>
              <a:ext cx="1469280" cy="600262"/>
            </a:xfrm>
            <a:prstGeom prst="round1Rect">
              <a:avLst/>
            </a:prstGeom>
            <a:solidFill>
              <a:schemeClr val="bg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381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7299322" y="676824"/>
              <a:ext cx="13601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20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黑体" panose="02010609060101010101" pitchFamily="49" charset="-122"/>
                  <a:ea typeface="黑体" panose="02010609060101010101" pitchFamily="49" charset="-122"/>
                </a:rPr>
                <a:t>跨境业务 － 海外分支</a:t>
              </a:r>
              <a:endParaRPr lang="zh-CN" alt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C000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encilSketc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36707">
            <a:off x="7011838" y="1975171"/>
            <a:ext cx="1571924" cy="414000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292744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zh-CN" alt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附件列表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39552" y="1412776"/>
            <a:ext cx="8229600" cy="4525963"/>
          </a:xfrm>
        </p:spPr>
        <p:txBody>
          <a:bodyPr>
            <a:noAutofit/>
          </a:bodyPr>
          <a:lstStyle/>
          <a:p>
            <a:pPr lvl="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zh-CN" altLang="zh-CN" sz="1800" b="1" dirty="0"/>
              <a:t>营业执照复印件</a:t>
            </a:r>
            <a:r>
              <a:rPr lang="en-US" altLang="zh-CN" sz="1800" b="1" dirty="0"/>
              <a:t>1</a:t>
            </a:r>
            <a:r>
              <a:rPr lang="zh-CN" altLang="zh-CN" sz="1800" b="1" dirty="0"/>
              <a:t>份</a:t>
            </a:r>
            <a:r>
              <a:rPr lang="en-US" altLang="zh-CN" sz="1800" b="1" dirty="0"/>
              <a:t>(</a:t>
            </a:r>
            <a:r>
              <a:rPr lang="zh-CN" altLang="zh-CN" sz="1800" b="1" dirty="0"/>
              <a:t>必须提供</a:t>
            </a:r>
            <a:r>
              <a:rPr lang="en-US" altLang="zh-CN" sz="1800" b="1" dirty="0"/>
              <a:t>)</a:t>
            </a:r>
            <a:endParaRPr lang="zh-CN" altLang="zh-CN" sz="1800" b="1" dirty="0"/>
          </a:p>
          <a:p>
            <a:pPr lvl="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zh-CN" altLang="zh-CN" sz="1800" b="1" dirty="0"/>
              <a:t>组织机构代码证书复印件</a:t>
            </a:r>
            <a:r>
              <a:rPr lang="en-US" altLang="zh-CN" sz="1800" b="1" dirty="0"/>
              <a:t>1</a:t>
            </a:r>
            <a:r>
              <a:rPr lang="zh-CN" altLang="zh-CN" sz="1800" b="1" dirty="0"/>
              <a:t>份</a:t>
            </a:r>
            <a:r>
              <a:rPr lang="en-US" altLang="zh-CN" sz="1800" b="1" dirty="0"/>
              <a:t>(</a:t>
            </a:r>
            <a:r>
              <a:rPr lang="zh-CN" altLang="zh-CN" sz="1800" b="1" dirty="0"/>
              <a:t>必须提供</a:t>
            </a:r>
            <a:r>
              <a:rPr lang="en-US" altLang="zh-CN" sz="1800" b="1" dirty="0"/>
              <a:t>)</a:t>
            </a:r>
            <a:endParaRPr lang="zh-CN" altLang="zh-CN" sz="1800" b="1" dirty="0"/>
          </a:p>
          <a:p>
            <a:pPr lvl="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zh-CN" altLang="zh-CN" sz="1800" b="1" dirty="0"/>
              <a:t>税收登记证书复印件</a:t>
            </a:r>
            <a:r>
              <a:rPr lang="en-US" altLang="zh-CN" sz="1800" b="1" dirty="0"/>
              <a:t>1</a:t>
            </a:r>
            <a:r>
              <a:rPr lang="zh-CN" altLang="zh-CN" sz="1800" b="1" dirty="0"/>
              <a:t>份</a:t>
            </a:r>
            <a:r>
              <a:rPr lang="en-US" altLang="zh-CN" sz="1800" b="1" dirty="0"/>
              <a:t>(</a:t>
            </a:r>
            <a:r>
              <a:rPr lang="zh-CN" altLang="zh-CN" sz="1800" b="1" dirty="0"/>
              <a:t>必须提供</a:t>
            </a:r>
            <a:r>
              <a:rPr lang="en-US" altLang="zh-CN" sz="1800" b="1" dirty="0"/>
              <a:t>)</a:t>
            </a:r>
            <a:endParaRPr lang="zh-CN" altLang="zh-CN" sz="1800" b="1" dirty="0"/>
          </a:p>
          <a:p>
            <a:pPr lvl="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zh-CN" altLang="zh-CN" sz="1800" dirty="0"/>
              <a:t>网络主机托管协议复印件</a:t>
            </a:r>
            <a:r>
              <a:rPr lang="en-US" altLang="zh-CN" sz="1800" dirty="0"/>
              <a:t>1</a:t>
            </a:r>
            <a:r>
              <a:rPr lang="zh-CN" altLang="zh-CN" sz="1800" dirty="0"/>
              <a:t>份 </a:t>
            </a:r>
            <a:r>
              <a:rPr lang="en-US" altLang="zh-CN" sz="1800" dirty="0"/>
              <a:t>(</a:t>
            </a:r>
            <a:r>
              <a:rPr lang="zh-CN" altLang="zh-CN" sz="1800" dirty="0"/>
              <a:t>若无可不提供</a:t>
            </a:r>
            <a:r>
              <a:rPr lang="en-US" altLang="zh-CN" sz="1800" dirty="0"/>
              <a:t>)</a:t>
            </a:r>
            <a:endParaRPr lang="zh-CN" altLang="zh-CN" sz="1800" dirty="0"/>
          </a:p>
          <a:p>
            <a:pPr lvl="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zh-CN" altLang="zh-CN" sz="1800" dirty="0"/>
              <a:t>网络主机租用协议复印件</a:t>
            </a:r>
            <a:r>
              <a:rPr lang="en-US" altLang="zh-CN" sz="1800" dirty="0"/>
              <a:t>1</a:t>
            </a:r>
            <a:r>
              <a:rPr lang="zh-CN" altLang="zh-CN" sz="1800" dirty="0"/>
              <a:t>份</a:t>
            </a:r>
            <a:r>
              <a:rPr lang="en-US" altLang="zh-CN" sz="1800" dirty="0"/>
              <a:t>(</a:t>
            </a:r>
            <a:r>
              <a:rPr lang="zh-CN" altLang="zh-CN" sz="1800" dirty="0"/>
              <a:t>若无可不提供</a:t>
            </a:r>
            <a:r>
              <a:rPr lang="en-US" altLang="zh-CN" sz="1800" dirty="0"/>
              <a:t>)</a:t>
            </a:r>
            <a:endParaRPr lang="zh-CN" altLang="zh-CN" sz="1800" dirty="0"/>
          </a:p>
          <a:p>
            <a:pPr lvl="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zh-CN" altLang="zh-CN" sz="1800" dirty="0"/>
              <a:t>物流仓储外包协议复印件</a:t>
            </a:r>
            <a:r>
              <a:rPr lang="en-US" altLang="zh-CN" sz="1800" dirty="0"/>
              <a:t>1</a:t>
            </a:r>
            <a:r>
              <a:rPr lang="zh-CN" altLang="zh-CN" sz="1800" dirty="0"/>
              <a:t>份（若无此项业务可不提供）</a:t>
            </a:r>
          </a:p>
          <a:p>
            <a:pPr lvl="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zh-CN" altLang="zh-CN" sz="1800" dirty="0"/>
              <a:t>近</a:t>
            </a:r>
            <a:r>
              <a:rPr lang="en-US" altLang="zh-CN" sz="1800" dirty="0"/>
              <a:t>3</a:t>
            </a:r>
            <a:r>
              <a:rPr lang="zh-CN" altLang="zh-CN" sz="1800" dirty="0"/>
              <a:t>月内国际快递</a:t>
            </a:r>
            <a:r>
              <a:rPr lang="en-US" altLang="zh-CN" sz="1800" dirty="0"/>
              <a:t>/</a:t>
            </a:r>
            <a:r>
              <a:rPr lang="zh-CN" altLang="zh-CN" sz="1800" dirty="0"/>
              <a:t>物流托运单及对应的报关单据复印件各</a:t>
            </a:r>
            <a:r>
              <a:rPr lang="en-US" altLang="zh-CN" sz="1800" dirty="0"/>
              <a:t>1</a:t>
            </a:r>
            <a:r>
              <a:rPr lang="zh-CN" altLang="zh-CN" sz="1800" dirty="0"/>
              <a:t>份（若无此项业务可不提供）</a:t>
            </a:r>
          </a:p>
          <a:p>
            <a:pPr lvl="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zh-CN" altLang="zh-CN" sz="1800" dirty="0"/>
              <a:t>近</a:t>
            </a:r>
            <a:r>
              <a:rPr lang="en-US" altLang="zh-CN" sz="1800" dirty="0"/>
              <a:t>3</a:t>
            </a:r>
            <a:r>
              <a:rPr lang="zh-CN" altLang="zh-CN" sz="1800" dirty="0"/>
              <a:t>月内代理报关委托书复印件</a:t>
            </a:r>
            <a:r>
              <a:rPr lang="en-US" altLang="zh-CN" sz="1800" dirty="0"/>
              <a:t>1</a:t>
            </a:r>
            <a:r>
              <a:rPr lang="zh-CN" altLang="zh-CN" sz="1800" dirty="0"/>
              <a:t>份（若无此项业务可不提供）</a:t>
            </a:r>
          </a:p>
          <a:p>
            <a:pPr lvl="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zh-CN" altLang="zh-CN" sz="1800" dirty="0"/>
              <a:t>最近</a:t>
            </a:r>
            <a:r>
              <a:rPr lang="en-US" altLang="zh-CN" sz="1800" dirty="0"/>
              <a:t>3</a:t>
            </a:r>
            <a:r>
              <a:rPr lang="zh-CN" altLang="zh-CN" sz="1800" dirty="0"/>
              <a:t>月物流费用支出单据复印件</a:t>
            </a:r>
            <a:r>
              <a:rPr lang="en-US" altLang="zh-CN" sz="1800" dirty="0"/>
              <a:t>1</a:t>
            </a:r>
            <a:r>
              <a:rPr lang="zh-CN" altLang="zh-CN" sz="1800" dirty="0"/>
              <a:t>份（若无此项业务可不提供）</a:t>
            </a:r>
          </a:p>
          <a:p>
            <a:pPr lvl="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zh-CN" altLang="zh-CN" sz="1800" dirty="0"/>
              <a:t>海外分支机构的注册文件复印件或扫描件</a:t>
            </a:r>
            <a:r>
              <a:rPr lang="en-US" altLang="zh-CN" sz="1800" dirty="0"/>
              <a:t>1</a:t>
            </a:r>
            <a:r>
              <a:rPr lang="zh-CN" altLang="zh-CN" sz="1800" dirty="0"/>
              <a:t>份（若无此项业务可不提供）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endParaRPr lang="zh-CN" altLang="en-US" sz="1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5AD5A-2F47-4921-B555-7557B541D50F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38049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zh-CN" alt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真实性承诺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315" y="2132856"/>
            <a:ext cx="8053013" cy="39610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5AD5A-2F47-4921-B555-7557B541D50F}" type="slidenum">
              <a:rPr lang="zh-CN" altLang="en-US" smtClean="0"/>
              <a:t>14</a:t>
            </a:fld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043608" y="1448907"/>
            <a:ext cx="76328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必须</a:t>
            </a:r>
            <a:r>
              <a:rPr lang="zh-CN" altLang="en-US" sz="2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有填写人员签字和加盖公司公章，两者缺一不可</a:t>
            </a:r>
          </a:p>
        </p:txBody>
      </p:sp>
    </p:spTree>
    <p:extLst>
      <p:ext uri="{BB962C8B-B14F-4D97-AF65-F5344CB8AC3E}">
        <p14:creationId xmlns:p14="http://schemas.microsoft.com/office/powerpoint/2010/main" val="1409264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46856" y="116632"/>
            <a:ext cx="8229600" cy="1143000"/>
          </a:xfrm>
        </p:spPr>
        <p:txBody>
          <a:bodyPr>
            <a:noAutofit/>
          </a:bodyPr>
          <a:lstStyle/>
          <a:p>
            <a:r>
              <a:rPr lang="zh-CN" altLang="en-US" sz="32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深圳市跨境电子商务企业主体身份备案</a:t>
            </a:r>
            <a:endParaRPr lang="zh-CN" altLang="en-US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71600" y="1426424"/>
            <a:ext cx="7848872" cy="1642535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2000" dirty="0" smtClean="0"/>
              <a:t>表格获取：</a:t>
            </a:r>
            <a:r>
              <a:rPr lang="zh-CN" altLang="en-US" sz="20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现场领取或于</a:t>
            </a:r>
            <a:r>
              <a:rPr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  <a:hlinkClick r:id="rId2"/>
              </a:rPr>
              <a:t>http</a:t>
            </a:r>
            <a:r>
              <a:rPr lang="en-US" altLang="zh-CN" sz="2000" b="1" dirty="0">
                <a:latin typeface="黑体" panose="02010609060101010101" pitchFamily="49" charset="-122"/>
                <a:ea typeface="黑体" panose="02010609060101010101" pitchFamily="49" charset="-122"/>
                <a:hlinkClick r:id="rId2"/>
              </a:rPr>
              <a:t>://</a:t>
            </a:r>
            <a:r>
              <a:rPr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  <a:hlinkClick r:id="rId2"/>
              </a:rPr>
              <a:t>file.ebs.org.cn/kj.doc</a:t>
            </a: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下载打印</a:t>
            </a:r>
            <a:endParaRPr lang="en-US" altLang="zh-CN" sz="20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2000" dirty="0" smtClean="0"/>
              <a:t>提交材料：填写完整并签字盖章的</a:t>
            </a:r>
            <a:r>
              <a:rPr lang="zh-CN" altLang="en-US" sz="20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备案表及相关附件</a:t>
            </a:r>
            <a:endParaRPr lang="en-US" altLang="zh-CN" sz="2000" b="1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2000" dirty="0" smtClean="0"/>
              <a:t>提交地点：</a:t>
            </a:r>
            <a:r>
              <a:rPr lang="zh-CN" altLang="en-US" sz="2100" b="1" dirty="0">
                <a:latin typeface="黑体" panose="02010609060101010101" pitchFamily="49" charset="-122"/>
                <a:ea typeface="黑体" panose="02010609060101010101" pitchFamily="49" charset="-122"/>
              </a:rPr>
              <a:t>上门</a:t>
            </a:r>
            <a:r>
              <a:rPr lang="zh-CN" altLang="en-US" sz="20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提交或快递至</a:t>
            </a:r>
            <a:r>
              <a:rPr lang="zh-CN" altLang="en-US" sz="2000" b="1" dirty="0">
                <a:latin typeface="黑体" panose="02010609060101010101" pitchFamily="49" charset="-122"/>
                <a:ea typeface="黑体" panose="02010609060101010101" pitchFamily="49" charset="-122"/>
              </a:rPr>
              <a:t>众信中心办公</a:t>
            </a:r>
            <a:r>
              <a:rPr lang="zh-CN" altLang="en-US" sz="20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地点</a:t>
            </a:r>
            <a:endParaRPr lang="en-US" altLang="zh-CN" sz="2000" b="1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2000" dirty="0"/>
              <a:t> </a:t>
            </a:r>
            <a:r>
              <a:rPr lang="en-US" altLang="zh-CN" sz="2000" dirty="0" smtClean="0"/>
              <a:t>                         </a:t>
            </a:r>
            <a:r>
              <a:rPr lang="zh-CN" altLang="en-US" sz="2000" dirty="0" smtClean="0"/>
              <a:t>（</a:t>
            </a:r>
            <a:r>
              <a:rPr lang="zh-CN" altLang="en-US" sz="2000" dirty="0"/>
              <a:t>深圳市福田区华富路华富一街黄木岗市场</a:t>
            </a:r>
            <a:r>
              <a:rPr lang="en-US" altLang="zh-CN" sz="2000" dirty="0"/>
              <a:t>3</a:t>
            </a:r>
            <a:r>
              <a:rPr lang="zh-CN" altLang="en-US" sz="2000" dirty="0" smtClean="0"/>
              <a:t>楼     </a:t>
            </a:r>
            <a:r>
              <a:rPr lang="zh-CN" altLang="zh-CN" sz="2000" dirty="0" smtClean="0"/>
              <a:t>客服</a:t>
            </a:r>
            <a:r>
              <a:rPr lang="zh-CN" altLang="zh-CN" sz="2000" dirty="0"/>
              <a:t>部门</a:t>
            </a:r>
            <a:r>
              <a:rPr lang="zh-CN" altLang="en-US" sz="2000" dirty="0" smtClean="0"/>
              <a:t>）</a:t>
            </a:r>
            <a:endParaRPr lang="en-US" altLang="zh-CN" sz="2000" dirty="0" smtClean="0"/>
          </a:p>
          <a:p>
            <a:r>
              <a:rPr lang="zh-CN" altLang="en-US" sz="2000" dirty="0" smtClean="0"/>
              <a:t>填写说明：</a:t>
            </a:r>
            <a:r>
              <a:rPr lang="zh-CN" altLang="en-US" sz="2000" dirty="0"/>
              <a:t>详</a:t>
            </a:r>
            <a:r>
              <a:rPr lang="zh-CN" altLang="en-US" sz="2000" dirty="0" smtClean="0"/>
              <a:t>见备案表第</a:t>
            </a:r>
            <a:r>
              <a:rPr lang="en-US" altLang="zh-CN" sz="2000" dirty="0" smtClean="0"/>
              <a:t>4</a:t>
            </a:r>
            <a:r>
              <a:rPr lang="zh-CN" altLang="en-US" sz="2000" dirty="0" smtClean="0"/>
              <a:t>页</a:t>
            </a:r>
            <a:endParaRPr lang="zh-CN" altLang="en-US" sz="2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5AD5A-2F47-4921-B555-7557B541D50F}" type="slidenum">
              <a:rPr lang="zh-CN" altLang="en-US" smtClean="0"/>
              <a:pPr/>
              <a:t>15</a:t>
            </a:fld>
            <a:endParaRPr lang="zh-CN" altLang="en-US"/>
          </a:p>
        </p:txBody>
      </p:sp>
      <p:pic>
        <p:nvPicPr>
          <p:cNvPr id="1030" name="Picture 6" descr="C:\Users\Lenovo\AppData\Local\Microsoft\Windows\Temporary Internet Files\Content.IE5\HH55YA0M\MC900433883[1].png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884" y="1772816"/>
            <a:ext cx="648072" cy="648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矩形 4"/>
          <p:cNvSpPr/>
          <p:nvPr/>
        </p:nvSpPr>
        <p:spPr>
          <a:xfrm>
            <a:off x="311400" y="1261944"/>
            <a:ext cx="8579892" cy="1879024"/>
          </a:xfrm>
          <a:prstGeom prst="rect">
            <a:avLst/>
          </a:prstGeom>
          <a:noFill/>
          <a:ln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401" y="3285320"/>
            <a:ext cx="1967529" cy="3024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1060" y="3273137"/>
            <a:ext cx="2006940" cy="3024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6200" y="3273505"/>
            <a:ext cx="1980107" cy="3024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3273505"/>
            <a:ext cx="2087044" cy="3024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073969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/>
                    </a14:imgEffect>
                    <a14:imgEffect>
                      <a14:sharpenSoften amount="-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69160"/>
            <a:ext cx="9144000" cy="1987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611560" y="1562869"/>
            <a:ext cx="6912768" cy="1362075"/>
          </a:xfrm>
        </p:spPr>
        <p:txBody>
          <a:bodyPr>
            <a:noAutofit/>
          </a:bodyPr>
          <a:lstStyle/>
          <a:p>
            <a:r>
              <a:rPr lang="zh-CN" altLang="en-US" sz="44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感谢聆听！欢迎咨询！</a:t>
            </a:r>
            <a:endParaRPr lang="zh-CN" altLang="en-US" sz="2800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0"/>
            <a:ext cx="1440160" cy="1316327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>
            <a:off x="624864" y="2492896"/>
            <a:ext cx="874846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中宋" panose="02010600040101010101" pitchFamily="2" charset="-122"/>
                <a:ea typeface="华文中宋" panose="02010600040101010101" pitchFamily="2" charset="-122"/>
              </a:rPr>
              <a:t>咨询服务电话：</a:t>
            </a:r>
            <a:r>
              <a:rPr lang="en-US" altLang="zh-CN" sz="24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中宋" panose="02010600040101010101" pitchFamily="2" charset="-122"/>
                <a:ea typeface="华文中宋" panose="02010600040101010101" pitchFamily="2" charset="-122"/>
              </a:rPr>
              <a:t>0755-83995233</a:t>
            </a:r>
          </a:p>
          <a:p>
            <a:pPr>
              <a:lnSpc>
                <a:spcPct val="150000"/>
              </a:lnSpc>
            </a:pPr>
            <a:r>
              <a:rPr lang="zh-CN" alt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中宋" panose="02010600040101010101" pitchFamily="2" charset="-122"/>
                <a:ea typeface="华文中宋" panose="02010600040101010101" pitchFamily="2" charset="-122"/>
              </a:rPr>
              <a:t>咨询电子邮箱：</a:t>
            </a:r>
            <a:r>
              <a:rPr lang="en-US" altLang="zh-CN" sz="24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中宋" panose="02010600040101010101" pitchFamily="2" charset="-122"/>
                <a:ea typeface="华文中宋" panose="02010600040101010101" pitchFamily="2" charset="-122"/>
              </a:rPr>
              <a:t>service@ebs.org.cn</a:t>
            </a:r>
          </a:p>
          <a:p>
            <a:pPr>
              <a:lnSpc>
                <a:spcPct val="150000"/>
              </a:lnSpc>
            </a:pPr>
            <a:r>
              <a:rPr lang="zh-CN" alt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中宋" panose="02010600040101010101" pitchFamily="2" charset="-122"/>
                <a:ea typeface="华文中宋" panose="02010600040101010101" pitchFamily="2" charset="-122"/>
              </a:rPr>
              <a:t>在线咨询</a:t>
            </a:r>
            <a:r>
              <a:rPr lang="en-US" altLang="zh-CN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中宋" panose="02010600040101010101" pitchFamily="2" charset="-122"/>
                <a:ea typeface="华文中宋" panose="02010600040101010101" pitchFamily="2" charset="-122"/>
              </a:rPr>
              <a:t>QQ </a:t>
            </a:r>
            <a:r>
              <a:rPr lang="zh-CN" alt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中宋" panose="02010600040101010101" pitchFamily="2" charset="-122"/>
                <a:ea typeface="华文中宋" panose="02010600040101010101" pitchFamily="2" charset="-122"/>
              </a:rPr>
              <a:t>：</a:t>
            </a:r>
            <a:r>
              <a:rPr lang="en-US" altLang="zh-CN" sz="24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中宋" panose="02010600040101010101" pitchFamily="2" charset="-122"/>
                <a:ea typeface="华文中宋" panose="02010600040101010101" pitchFamily="2" charset="-122"/>
              </a:rPr>
              <a:t>400 800 </a:t>
            </a:r>
            <a:r>
              <a:rPr lang="en-US" altLang="zh-CN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中宋" panose="02010600040101010101" pitchFamily="2" charset="-122"/>
                <a:ea typeface="华文中宋" panose="02010600040101010101" pitchFamily="2" charset="-122"/>
              </a:rPr>
              <a:t>0249</a:t>
            </a:r>
            <a:br>
              <a:rPr lang="en-US" altLang="zh-CN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中宋" panose="02010600040101010101" pitchFamily="2" charset="-122"/>
                <a:ea typeface="华文中宋" panose="02010600040101010101" pitchFamily="2" charset="-122"/>
              </a:rPr>
            </a:br>
            <a:r>
              <a:rPr lang="zh-CN" alt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中宋" panose="02010600040101010101" pitchFamily="2" charset="-122"/>
                <a:ea typeface="华文中宋" panose="02010600040101010101" pitchFamily="2" charset="-122"/>
              </a:rPr>
              <a:t>联系地址：深圳市福田区华富路华富一街黄木岗市场</a:t>
            </a:r>
            <a:r>
              <a:rPr lang="en-US" altLang="zh-CN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中宋" panose="02010600040101010101" pitchFamily="2" charset="-122"/>
                <a:ea typeface="华文中宋" panose="02010600040101010101" pitchFamily="2" charset="-122"/>
              </a:rPr>
              <a:t>3</a:t>
            </a:r>
            <a:r>
              <a:rPr lang="zh-CN" alt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中宋" panose="02010600040101010101" pitchFamily="2" charset="-122"/>
                <a:ea typeface="华文中宋" panose="02010600040101010101" pitchFamily="2" charset="-122"/>
              </a:rPr>
              <a:t>楼</a:t>
            </a:r>
            <a:endParaRPr lang="zh-CN" altLang="en-US" sz="2400" b="1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21423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916832"/>
            <a:ext cx="7848872" cy="425683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>
            <a:noAutofit/>
          </a:bodyPr>
          <a:lstStyle/>
          <a:p>
            <a:pPr latinLnBrk="1"/>
            <a:r>
              <a:rPr lang="zh-CN" altLang="zh-CN" sz="3600" b="1" dirty="0"/>
              <a:t>深圳市互联网产业发展专项资金</a:t>
            </a:r>
            <a:r>
              <a:rPr lang="zh-CN" altLang="zh-CN" sz="3600" dirty="0"/>
              <a:t/>
            </a:r>
            <a:br>
              <a:rPr lang="zh-CN" altLang="zh-CN" sz="3600" dirty="0"/>
            </a:br>
            <a:r>
              <a:rPr lang="zh-CN" altLang="zh-CN" sz="3600" b="1" dirty="0"/>
              <a:t>互联网服务创新扶持计划申请</a:t>
            </a:r>
            <a:r>
              <a:rPr lang="zh-CN" altLang="zh-CN" sz="3600" b="1" dirty="0" smtClean="0"/>
              <a:t>指南</a:t>
            </a:r>
            <a:endParaRPr lang="zh-CN" altLang="en-US" sz="36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5AD5A-2F47-4921-B555-7557B541D50F}" type="slidenum">
              <a:rPr lang="zh-CN" altLang="en-US" smtClean="0"/>
              <a:pPr/>
              <a:t>2</a:t>
            </a:fld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1043607" y="4555315"/>
            <a:ext cx="7042647" cy="680193"/>
          </a:xfrm>
          <a:prstGeom prst="rect">
            <a:avLst/>
          </a:prstGeom>
          <a:noFill/>
          <a:ln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3851920" y="4895411"/>
            <a:ext cx="43413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rgbClr val="C00000"/>
                </a:solidFill>
              </a:rPr>
              <a:t>深圳市跨境电子商务</a:t>
            </a:r>
            <a:r>
              <a:rPr lang="zh-CN" altLang="en-US" b="1" dirty="0" smtClean="0">
                <a:solidFill>
                  <a:srgbClr val="C00000"/>
                </a:solidFill>
              </a:rPr>
              <a:t>企业主体</a:t>
            </a:r>
            <a:r>
              <a:rPr lang="zh-CN" altLang="en-US" b="1" dirty="0">
                <a:solidFill>
                  <a:srgbClr val="C00000"/>
                </a:solidFill>
              </a:rPr>
              <a:t>身份备案</a:t>
            </a:r>
          </a:p>
        </p:txBody>
      </p:sp>
    </p:spTree>
    <p:extLst>
      <p:ext uri="{BB962C8B-B14F-4D97-AF65-F5344CB8AC3E}">
        <p14:creationId xmlns:p14="http://schemas.microsoft.com/office/powerpoint/2010/main" val="1094523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1728192"/>
          </a:xfr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</a:pPr>
            <a:r>
              <a:rPr lang="zh-CN" altLang="en-US" sz="48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琥珀" panose="02010800040101010101" pitchFamily="2" charset="-122"/>
                <a:ea typeface="华文琥珀" panose="02010800040101010101" pitchFamily="2" charset="-122"/>
                <a:cs typeface="+mn-cs"/>
              </a:rPr>
              <a:t>深圳市跨境电子商务企业</a:t>
            </a:r>
            <a:br>
              <a:rPr lang="zh-CN" altLang="en-US" sz="48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琥珀" panose="02010800040101010101" pitchFamily="2" charset="-122"/>
                <a:ea typeface="华文琥珀" panose="02010800040101010101" pitchFamily="2" charset="-122"/>
                <a:cs typeface="+mn-cs"/>
              </a:rPr>
            </a:br>
            <a:r>
              <a:rPr lang="zh-CN" altLang="en-US" sz="48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琥珀" panose="02010800040101010101" pitchFamily="2" charset="-122"/>
                <a:ea typeface="华文琥珀" panose="02010800040101010101" pitchFamily="2" charset="-122"/>
                <a:cs typeface="+mn-cs"/>
              </a:rPr>
              <a:t>主体</a:t>
            </a:r>
            <a:r>
              <a:rPr lang="zh-CN" altLang="en-US" sz="48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琥珀" panose="02010800040101010101" pitchFamily="2" charset="-122"/>
                <a:ea typeface="华文琥珀" panose="02010800040101010101" pitchFamily="2" charset="-122"/>
                <a:cs typeface="+mn-cs"/>
              </a:rPr>
              <a:t>身份备案</a:t>
            </a:r>
            <a:endParaRPr lang="zh-CN" altLang="en-US" sz="48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华文琥珀" panose="02010800040101010101" pitchFamily="2" charset="-122"/>
              <a:ea typeface="华文琥珀" panose="02010800040101010101" pitchFamily="2" charset="-122"/>
              <a:cs typeface="+mn-cs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75856" y="3396133"/>
            <a:ext cx="2736304" cy="2769171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备案对象</a:t>
            </a:r>
            <a:endParaRPr lang="en-US" altLang="zh-CN" b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备案流程</a:t>
            </a:r>
            <a:endParaRPr lang="en-US" altLang="zh-CN" b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备案内容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5AD5A-2F47-4921-B555-7557B541D50F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2779603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2800" dirty="0" smtClean="0">
                <a:latin typeface="+mn-ea"/>
              </a:rPr>
              <a:t>谁需要进行此备案？</a:t>
            </a:r>
            <a:endParaRPr lang="en-US" altLang="zh-CN" dirty="0" smtClean="0">
              <a:latin typeface="+mn-ea"/>
            </a:endParaRPr>
          </a:p>
          <a:p>
            <a:pPr marL="0" indent="0" algn="ctr">
              <a:lnSpc>
                <a:spcPct val="150000"/>
              </a:lnSpc>
              <a:buNone/>
            </a:pPr>
            <a:endParaRPr lang="en-US" altLang="zh-CN" sz="1050" b="1" dirty="0" smtClean="0">
              <a:latin typeface="+mn-ea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zh-CN" altLang="en-US" sz="2800" b="1" dirty="0" smtClean="0">
                <a:latin typeface="+mn-ea"/>
              </a:rPr>
              <a:t>申请</a:t>
            </a:r>
            <a:r>
              <a:rPr lang="zh-CN" altLang="en-US" sz="2800" b="1" dirty="0">
                <a:latin typeface="+mn-ea"/>
              </a:rPr>
              <a:t>深圳市互联网产业发展专项</a:t>
            </a:r>
            <a:r>
              <a:rPr lang="zh-CN" altLang="en-US" sz="2800" b="1" dirty="0" smtClean="0">
                <a:latin typeface="+mn-ea"/>
              </a:rPr>
              <a:t>资金的</a:t>
            </a:r>
            <a:endParaRPr lang="en-US" altLang="zh-CN" sz="2800" b="1" dirty="0" smtClean="0">
              <a:latin typeface="+mn-ea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zh-CN" altLang="en-US" sz="2800" b="1" dirty="0" smtClean="0">
                <a:latin typeface="+mn-ea"/>
              </a:rPr>
              <a:t>跨</a:t>
            </a:r>
            <a:r>
              <a:rPr lang="zh-CN" altLang="en-US" sz="2800" b="1" dirty="0">
                <a:latin typeface="+mn-ea"/>
              </a:rPr>
              <a:t>境贸易电子商务平台</a:t>
            </a:r>
            <a:r>
              <a:rPr lang="zh-CN" altLang="en-US" sz="2800" b="1" dirty="0" smtClean="0">
                <a:latin typeface="+mn-ea"/>
              </a:rPr>
              <a:t>企业</a:t>
            </a:r>
            <a:endParaRPr lang="en-US" altLang="zh-CN" sz="2800" b="1" dirty="0" smtClean="0">
              <a:latin typeface="+mn-ea"/>
            </a:endParaRPr>
          </a:p>
          <a:p>
            <a:pPr lvl="2">
              <a:lnSpc>
                <a:spcPct val="150000"/>
              </a:lnSpc>
            </a:pPr>
            <a:endParaRPr lang="en-US" altLang="zh-CN" sz="1050" dirty="0" smtClean="0">
              <a:latin typeface="+mn-ea"/>
            </a:endParaRPr>
          </a:p>
          <a:p>
            <a:pPr lvl="2">
              <a:lnSpc>
                <a:spcPct val="150000"/>
              </a:lnSpc>
            </a:pPr>
            <a:r>
              <a:rPr lang="zh-CN" altLang="en-US" sz="2800" dirty="0" smtClean="0">
                <a:latin typeface="+mn-ea"/>
              </a:rPr>
              <a:t>自</a:t>
            </a:r>
            <a:r>
              <a:rPr lang="zh-CN" altLang="en-US" sz="2800" dirty="0">
                <a:latin typeface="+mn-ea"/>
              </a:rPr>
              <a:t>建销售平台的跨境电子商务</a:t>
            </a:r>
            <a:r>
              <a:rPr lang="zh-CN" altLang="en-US" sz="2800" dirty="0" smtClean="0">
                <a:latin typeface="+mn-ea"/>
              </a:rPr>
              <a:t>企业</a:t>
            </a:r>
            <a:endParaRPr lang="en-US" altLang="zh-CN" sz="2800" dirty="0" smtClean="0">
              <a:latin typeface="+mn-ea"/>
            </a:endParaRPr>
          </a:p>
          <a:p>
            <a:pPr lvl="2">
              <a:lnSpc>
                <a:spcPct val="150000"/>
              </a:lnSpc>
            </a:pPr>
            <a:r>
              <a:rPr lang="zh-CN" altLang="en-US" sz="2800" dirty="0" smtClean="0">
                <a:latin typeface="+mn-ea"/>
              </a:rPr>
              <a:t>为</a:t>
            </a:r>
            <a:r>
              <a:rPr lang="zh-CN" altLang="en-US" sz="2800" dirty="0">
                <a:latin typeface="+mn-ea"/>
              </a:rPr>
              <a:t>跨境电子商务提供服务的第三方平台</a:t>
            </a:r>
            <a:r>
              <a:rPr lang="zh-CN" altLang="en-US" sz="2800" dirty="0" smtClean="0">
                <a:latin typeface="+mn-ea"/>
              </a:rPr>
              <a:t>企业</a:t>
            </a:r>
            <a:endParaRPr lang="en-US" altLang="zh-CN" sz="2800" dirty="0" smtClean="0">
              <a:latin typeface="+mn-ea"/>
            </a:endParaRPr>
          </a:p>
          <a:p>
            <a:endParaRPr lang="en-US" altLang="zh-CN" sz="2800" dirty="0">
              <a:latin typeface="+mn-ea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5AD5A-2F47-4921-B555-7557B541D50F}" type="slidenum">
              <a:rPr lang="zh-CN" altLang="en-US" smtClean="0"/>
              <a:pPr/>
              <a:t>4</a:t>
            </a:fld>
            <a:endParaRPr lang="zh-CN" altLang="en-US"/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备案对象</a:t>
            </a:r>
            <a:endParaRPr lang="zh-CN" altLang="en-US" sz="36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6845026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备案流程</a:t>
            </a:r>
            <a:endParaRPr lang="zh-CN" altLang="en-US" sz="36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内容占位符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2973291"/>
              </p:ext>
            </p:extLst>
          </p:nvPr>
        </p:nvGraphicFramePr>
        <p:xfrm>
          <a:off x="457200" y="1348320"/>
          <a:ext cx="8229600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5AD5A-2F47-4921-B555-7557B541D50F}" type="slidenum">
              <a:rPr lang="zh-CN" altLang="en-US" smtClean="0"/>
              <a:pPr/>
              <a:t>5</a:t>
            </a:fld>
            <a:endParaRPr lang="zh-CN" altLang="en-US"/>
          </a:p>
        </p:txBody>
      </p:sp>
      <p:grpSp>
        <p:nvGrpSpPr>
          <p:cNvPr id="9" name="组合 8"/>
          <p:cNvGrpSpPr/>
          <p:nvPr/>
        </p:nvGrpSpPr>
        <p:grpSpPr>
          <a:xfrm>
            <a:off x="1619672" y="1268760"/>
            <a:ext cx="7056784" cy="1015664"/>
            <a:chOff x="1403648" y="1723458"/>
            <a:chExt cx="7056784" cy="1015664"/>
          </a:xfrm>
        </p:grpSpPr>
        <p:sp>
          <p:nvSpPr>
            <p:cNvPr id="6" name="TextBox 5"/>
            <p:cNvSpPr txBox="1"/>
            <p:nvPr/>
          </p:nvSpPr>
          <p:spPr>
            <a:xfrm>
              <a:off x="3923928" y="1723459"/>
              <a:ext cx="1872208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6000" b="1" i="1" dirty="0" smtClean="0">
                  <a:ln w="28575">
                    <a:solidFill>
                      <a:srgbClr val="C36B69"/>
                    </a:solidFill>
                    <a:prstDash val="solid"/>
                    <a:miter lim="800000"/>
                  </a:ln>
                  <a:solidFill>
                    <a:schemeClr val="accent2">
                      <a:lumMod val="20000"/>
                      <a:lumOff val="80000"/>
                    </a:schemeClr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Elephant" panose="02020904090505020303" pitchFamily="18" charset="0"/>
                </a:rPr>
                <a:t>2</a:t>
              </a:r>
              <a:endParaRPr lang="zh-CN" altLang="en-US" sz="6000" b="1" i="1" dirty="0">
                <a:ln w="28575">
                  <a:solidFill>
                    <a:srgbClr val="C36B69"/>
                  </a:solidFill>
                  <a:prstDash val="solid"/>
                  <a:miter lim="800000"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Elephant" panose="02020904090505020303" pitchFamily="18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588224" y="1723459"/>
              <a:ext cx="1872208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6000" b="1" i="1" dirty="0" smtClean="0">
                  <a:ln w="28575">
                    <a:solidFill>
                      <a:srgbClr val="C36B69"/>
                    </a:solidFill>
                    <a:prstDash val="solid"/>
                    <a:miter lim="800000"/>
                  </a:ln>
                  <a:solidFill>
                    <a:schemeClr val="accent2">
                      <a:lumMod val="20000"/>
                      <a:lumOff val="80000"/>
                    </a:schemeClr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Elephant" panose="02020904090505020303" pitchFamily="18" charset="0"/>
                </a:rPr>
                <a:t>3</a:t>
              </a:r>
              <a:endParaRPr lang="zh-CN" altLang="en-US" sz="6000" b="1" i="1" dirty="0">
                <a:ln w="28575">
                  <a:solidFill>
                    <a:srgbClr val="C36B69"/>
                  </a:solidFill>
                  <a:prstDash val="solid"/>
                  <a:miter lim="800000"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Elephant" panose="02020904090505020303" pitchFamily="18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403648" y="1723458"/>
              <a:ext cx="1872208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6000" b="1" i="1" dirty="0" smtClean="0">
                  <a:ln w="28575">
                    <a:solidFill>
                      <a:srgbClr val="C36B69"/>
                    </a:solidFill>
                    <a:prstDash val="solid"/>
                    <a:miter lim="800000"/>
                  </a:ln>
                  <a:solidFill>
                    <a:schemeClr val="accent2">
                      <a:lumMod val="20000"/>
                      <a:lumOff val="80000"/>
                    </a:schemeClr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Elephant" panose="02020904090505020303" pitchFamily="18" charset="0"/>
                </a:rPr>
                <a:t>1</a:t>
              </a:r>
              <a:endParaRPr lang="zh-CN" altLang="en-US" sz="6000" b="1" i="1" dirty="0">
                <a:ln w="28575">
                  <a:solidFill>
                    <a:srgbClr val="C36B69"/>
                  </a:solidFill>
                  <a:prstDash val="solid"/>
                  <a:miter lim="800000"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Elephant" panose="02020904090505020303" pitchFamily="18" charset="0"/>
              </a:endParaRPr>
            </a:p>
          </p:txBody>
        </p:sp>
      </p:grpSp>
      <p:sp>
        <p:nvSpPr>
          <p:cNvPr id="3" name="矩形 2"/>
          <p:cNvSpPr/>
          <p:nvPr/>
        </p:nvSpPr>
        <p:spPr>
          <a:xfrm>
            <a:off x="755576" y="5294818"/>
            <a:ext cx="864096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2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备案表：现场领取或</a:t>
            </a:r>
            <a:r>
              <a:rPr lang="zh-CN" altLang="zh-CN" sz="2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网上下载</a:t>
            </a:r>
            <a:r>
              <a:rPr lang="zh-CN" altLang="en-US" sz="2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（</a:t>
            </a:r>
            <a:r>
              <a:rPr lang="en-US" altLang="zh-CN" sz="2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7"/>
              </a:rPr>
              <a:t>http://file.ebs.org.cn/kj.doc</a:t>
            </a:r>
            <a:r>
              <a:rPr lang="zh-CN" altLang="en-US" sz="2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）</a:t>
            </a:r>
            <a:endParaRPr lang="en-US" altLang="zh-CN" sz="22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lvl="0"/>
            <a:r>
              <a:rPr lang="zh-CN" altLang="zh-CN" sz="2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提交方式</a:t>
            </a:r>
            <a:r>
              <a:rPr lang="zh-CN" altLang="zh-CN" sz="2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：</a:t>
            </a:r>
            <a:r>
              <a:rPr lang="zh-CN" altLang="en-US" sz="2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上门提交或</a:t>
            </a:r>
            <a:r>
              <a:rPr lang="zh-CN" altLang="zh-CN" sz="2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快递</a:t>
            </a:r>
            <a:endParaRPr lang="en-US" altLang="zh-CN" sz="22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lvl="0"/>
            <a:r>
              <a:rPr lang="en-US" altLang="zh-CN" sz="2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</a:t>
            </a:r>
            <a:r>
              <a:rPr lang="zh-CN" altLang="zh-CN" sz="2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地址：深圳市</a:t>
            </a:r>
            <a:r>
              <a:rPr lang="zh-CN" altLang="zh-CN" sz="2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福田区华富一街黄木岗市场三楼（众信网）</a:t>
            </a:r>
          </a:p>
          <a:p>
            <a:pPr lvl="0"/>
            <a:endParaRPr lang="zh-CN" altLang="zh-CN" sz="2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5164089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备案内容</a:t>
            </a:r>
            <a:endParaRPr lang="zh-CN" altLang="en-US" sz="36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灯片编号占位符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5AD5A-2F47-4921-B555-7557B541D50F}" type="slidenum">
              <a:rPr lang="zh-CN" altLang="en-US" smtClean="0"/>
              <a:t>6</a:t>
            </a:fld>
            <a:endParaRPr lang="zh-CN" altLang="en-US"/>
          </a:p>
        </p:txBody>
      </p:sp>
      <p:grpSp>
        <p:nvGrpSpPr>
          <p:cNvPr id="5" name="组合 4"/>
          <p:cNvGrpSpPr/>
          <p:nvPr/>
        </p:nvGrpSpPr>
        <p:grpSpPr>
          <a:xfrm>
            <a:off x="323528" y="1628800"/>
            <a:ext cx="8459222" cy="4546418"/>
            <a:chOff x="323528" y="1628800"/>
            <a:chExt cx="8459222" cy="4546418"/>
          </a:xfrm>
        </p:grpSpPr>
        <p:sp>
          <p:nvSpPr>
            <p:cNvPr id="6" name="任意多边形 5"/>
            <p:cNvSpPr/>
            <p:nvPr/>
          </p:nvSpPr>
          <p:spPr>
            <a:xfrm>
              <a:off x="611560" y="1628800"/>
              <a:ext cx="1448732" cy="937194"/>
            </a:xfrm>
            <a:custGeom>
              <a:avLst/>
              <a:gdLst>
                <a:gd name="connsiteX0" fmla="*/ 0 w 2214246"/>
                <a:gd name="connsiteY0" fmla="*/ 0 h 990000"/>
                <a:gd name="connsiteX1" fmla="*/ 2214246 w 2214246"/>
                <a:gd name="connsiteY1" fmla="*/ 0 h 990000"/>
                <a:gd name="connsiteX2" fmla="*/ 2214246 w 2214246"/>
                <a:gd name="connsiteY2" fmla="*/ 990000 h 990000"/>
                <a:gd name="connsiteX3" fmla="*/ 0 w 2214246"/>
                <a:gd name="connsiteY3" fmla="*/ 990000 h 990000"/>
                <a:gd name="connsiteX4" fmla="*/ 0 w 2214246"/>
                <a:gd name="connsiteY4" fmla="*/ 0 h 99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14246" h="990000">
                  <a:moveTo>
                    <a:pt x="0" y="0"/>
                  </a:moveTo>
                  <a:lnTo>
                    <a:pt x="2214246" y="0"/>
                  </a:lnTo>
                  <a:lnTo>
                    <a:pt x="2214246" y="990000"/>
                  </a:lnTo>
                  <a:lnTo>
                    <a:pt x="0" y="99000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48488" tIns="124460" rIns="348488" bIns="124460" numCol="1" spcCol="1270" anchor="ctr" anchorCtr="0">
              <a:noAutofit/>
            </a:bodyPr>
            <a:lstStyle/>
            <a:p>
              <a:pPr lvl="0" algn="ctr" defTabSz="2178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  <a:cs typeface="+mj-cs"/>
                </a:rPr>
                <a:t>深圳</a:t>
              </a:r>
              <a:endParaRPr lang="en-US" altLang="zh-CN" sz="24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endParaRPr>
            </a:p>
            <a:p>
              <a:pPr lvl="0" algn="ctr" defTabSz="2178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  <a:cs typeface="+mj-cs"/>
                </a:rPr>
                <a:t>企业</a:t>
              </a:r>
            </a:p>
          </p:txBody>
        </p:sp>
        <p:sp>
          <p:nvSpPr>
            <p:cNvPr id="7" name="左大括号 6"/>
            <p:cNvSpPr/>
            <p:nvPr/>
          </p:nvSpPr>
          <p:spPr>
            <a:xfrm>
              <a:off x="1886101" y="1709061"/>
              <a:ext cx="435468" cy="783835"/>
            </a:xfrm>
            <a:prstGeom prst="leftBrace">
              <a:avLst>
                <a:gd name="adj1" fmla="val 35000"/>
                <a:gd name="adj2" fmla="val 50000"/>
              </a:avLst>
            </a:prstGeom>
            <a:scene3d>
              <a:camera prst="orthographicFront"/>
              <a:lightRig rig="chilly" dir="t"/>
            </a:scene3d>
            <a:sp3d z="-40000" prstMaterial="matte"/>
          </p:spPr>
          <p:style>
            <a:lnRef idx="2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hemeClr val="accent2">
                <a:shade val="8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任意多边形 7"/>
            <p:cNvSpPr/>
            <p:nvPr/>
          </p:nvSpPr>
          <p:spPr>
            <a:xfrm>
              <a:off x="2495758" y="1646635"/>
              <a:ext cx="5328000" cy="900000"/>
            </a:xfrm>
            <a:custGeom>
              <a:avLst/>
              <a:gdLst>
                <a:gd name="connsiteX0" fmla="*/ 0 w 6022749"/>
                <a:gd name="connsiteY0" fmla="*/ 0 h 990000"/>
                <a:gd name="connsiteX1" fmla="*/ 6022749 w 6022749"/>
                <a:gd name="connsiteY1" fmla="*/ 0 h 990000"/>
                <a:gd name="connsiteX2" fmla="*/ 6022749 w 6022749"/>
                <a:gd name="connsiteY2" fmla="*/ 990000 h 990000"/>
                <a:gd name="connsiteX3" fmla="*/ 0 w 6022749"/>
                <a:gd name="connsiteY3" fmla="*/ 990000 h 990000"/>
                <a:gd name="connsiteX4" fmla="*/ 0 w 6022749"/>
                <a:gd name="connsiteY4" fmla="*/ 0 h 99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22749" h="990000">
                  <a:moveTo>
                    <a:pt x="0" y="0"/>
                  </a:moveTo>
                  <a:lnTo>
                    <a:pt x="6022749" y="0"/>
                  </a:lnTo>
                  <a:lnTo>
                    <a:pt x="6022749" y="990000"/>
                  </a:lnTo>
                  <a:lnTo>
                    <a:pt x="0" y="990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scene3d>
              <a:camera prst="orthographicFront"/>
              <a:lightRig rig="chilly" dir="t"/>
            </a:scene3d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shade val="8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marL="0" lvl="1" algn="l" defTabSz="1244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zh-CN" altLang="en-US" sz="2400" b="1" kern="1200" spc="50" dirty="0" smtClean="0">
                  <a:ln w="13500">
                    <a:solidFill>
                      <a:schemeClr val="accent1">
                        <a:shade val="2500"/>
                        <a:alpha val="6500"/>
                      </a:schemeClr>
                    </a:solidFill>
                    <a:prstDash val="solid"/>
                  </a:ln>
                  <a:solidFill>
                    <a:schemeClr val="accent1">
                      <a:tint val="3000"/>
                      <a:alpha val="9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 第一部分：企业主体身份基础信息</a:t>
              </a:r>
              <a:endParaRPr lang="zh-CN" altLang="en-US" sz="2400" b="1" kern="12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9" name="任意多边形 8"/>
            <p:cNvSpPr/>
            <p:nvPr/>
          </p:nvSpPr>
          <p:spPr>
            <a:xfrm>
              <a:off x="611560" y="3898814"/>
              <a:ext cx="1512047" cy="937194"/>
            </a:xfrm>
            <a:custGeom>
              <a:avLst/>
              <a:gdLst>
                <a:gd name="connsiteX0" fmla="*/ 0 w 2214246"/>
                <a:gd name="connsiteY0" fmla="*/ 0 h 990000"/>
                <a:gd name="connsiteX1" fmla="*/ 2214246 w 2214246"/>
                <a:gd name="connsiteY1" fmla="*/ 0 h 990000"/>
                <a:gd name="connsiteX2" fmla="*/ 2214246 w 2214246"/>
                <a:gd name="connsiteY2" fmla="*/ 990000 h 990000"/>
                <a:gd name="connsiteX3" fmla="*/ 0 w 2214246"/>
                <a:gd name="connsiteY3" fmla="*/ 990000 h 990000"/>
                <a:gd name="connsiteX4" fmla="*/ 0 w 2214246"/>
                <a:gd name="connsiteY4" fmla="*/ 0 h 99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14246" h="990000">
                  <a:moveTo>
                    <a:pt x="0" y="0"/>
                  </a:moveTo>
                  <a:lnTo>
                    <a:pt x="2214246" y="0"/>
                  </a:lnTo>
                  <a:lnTo>
                    <a:pt x="2214246" y="990000"/>
                  </a:lnTo>
                  <a:lnTo>
                    <a:pt x="0" y="99000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48488" tIns="124460" rIns="348488" bIns="124460" numCol="1" spcCol="1270" anchor="ctr" anchorCtr="0">
              <a:noAutofit/>
            </a:bodyPr>
            <a:lstStyle/>
            <a:p>
              <a:pPr algn="ctr" defTabSz="2178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  <a:cs typeface="+mj-cs"/>
                </a:rPr>
                <a:t>跨境</a:t>
              </a:r>
              <a:endParaRPr lang="en-US" altLang="zh-CN" sz="24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endParaRPr>
            </a:p>
            <a:p>
              <a:pPr algn="ctr" defTabSz="2178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  <a:cs typeface="+mj-cs"/>
                </a:rPr>
                <a:t>电商</a:t>
              </a:r>
            </a:p>
          </p:txBody>
        </p:sp>
        <p:sp>
          <p:nvSpPr>
            <p:cNvPr id="10" name="左大括号 9"/>
            <p:cNvSpPr/>
            <p:nvPr/>
          </p:nvSpPr>
          <p:spPr>
            <a:xfrm>
              <a:off x="1886101" y="2852936"/>
              <a:ext cx="435468" cy="3206117"/>
            </a:xfrm>
            <a:prstGeom prst="leftBrace">
              <a:avLst>
                <a:gd name="adj1" fmla="val 35000"/>
                <a:gd name="adj2" fmla="val 50000"/>
              </a:avLst>
            </a:prstGeom>
            <a:scene3d>
              <a:camera prst="orthographicFront"/>
              <a:lightRig rig="chilly" dir="t"/>
            </a:scene3d>
            <a:sp3d z="-40000" prstMaterial="matte"/>
          </p:spPr>
          <p:style>
            <a:lnRef idx="2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hemeClr val="accent2">
                <a:shade val="8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任意多边形 10"/>
            <p:cNvSpPr/>
            <p:nvPr/>
          </p:nvSpPr>
          <p:spPr>
            <a:xfrm>
              <a:off x="2495758" y="2852936"/>
              <a:ext cx="5328000" cy="900000"/>
            </a:xfrm>
            <a:custGeom>
              <a:avLst/>
              <a:gdLst>
                <a:gd name="connsiteX0" fmla="*/ 0 w 6022749"/>
                <a:gd name="connsiteY0" fmla="*/ 0 h 990000"/>
                <a:gd name="connsiteX1" fmla="*/ 6022749 w 6022749"/>
                <a:gd name="connsiteY1" fmla="*/ 0 h 990000"/>
                <a:gd name="connsiteX2" fmla="*/ 6022749 w 6022749"/>
                <a:gd name="connsiteY2" fmla="*/ 990000 h 990000"/>
                <a:gd name="connsiteX3" fmla="*/ 0 w 6022749"/>
                <a:gd name="connsiteY3" fmla="*/ 990000 h 990000"/>
                <a:gd name="connsiteX4" fmla="*/ 0 w 6022749"/>
                <a:gd name="connsiteY4" fmla="*/ 0 h 99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22749" h="990000">
                  <a:moveTo>
                    <a:pt x="0" y="0"/>
                  </a:moveTo>
                  <a:lnTo>
                    <a:pt x="6022749" y="0"/>
                  </a:lnTo>
                  <a:lnTo>
                    <a:pt x="6022749" y="990000"/>
                  </a:lnTo>
                  <a:lnTo>
                    <a:pt x="0" y="990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scene3d>
              <a:camera prst="orthographicFront"/>
              <a:lightRig rig="chilly" dir="t"/>
            </a:scene3d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shade val="8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marL="0" lvl="1" defTabSz="1244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zh-CN" altLang="en-US" sz="2400" b="1" spc="50" dirty="0">
                  <a:ln w="13500">
                    <a:solidFill>
                      <a:schemeClr val="accent1">
                        <a:shade val="2500"/>
                        <a:alpha val="6500"/>
                      </a:schemeClr>
                    </a:solidFill>
                    <a:prstDash val="solid"/>
                  </a:ln>
                  <a:solidFill>
                    <a:schemeClr val="accent1">
                      <a:tint val="3000"/>
                      <a:alpha val="9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 第二部分：企业主体跨境业务</a:t>
              </a:r>
              <a:r>
                <a:rPr lang="zh-CN" altLang="en-US" sz="2400" b="1" spc="50" dirty="0" smtClean="0">
                  <a:ln w="13500">
                    <a:solidFill>
                      <a:schemeClr val="accent1">
                        <a:shade val="2500"/>
                        <a:alpha val="6500"/>
                      </a:schemeClr>
                    </a:solidFill>
                    <a:prstDash val="solid"/>
                  </a:ln>
                  <a:solidFill>
                    <a:schemeClr val="accent1">
                      <a:tint val="3000"/>
                      <a:alpha val="9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活动</a:t>
              </a:r>
              <a:r>
                <a:rPr lang="zh-CN" altLang="en-US" sz="24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                    </a:t>
              </a:r>
              <a:endParaRPr lang="zh-CN" altLang="en-US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2" name="任意多边形 11"/>
            <p:cNvSpPr/>
            <p:nvPr/>
          </p:nvSpPr>
          <p:spPr>
            <a:xfrm>
              <a:off x="2495758" y="4113176"/>
              <a:ext cx="5328000" cy="900000"/>
            </a:xfrm>
            <a:custGeom>
              <a:avLst/>
              <a:gdLst>
                <a:gd name="connsiteX0" fmla="*/ 0 w 6022749"/>
                <a:gd name="connsiteY0" fmla="*/ 0 h 990000"/>
                <a:gd name="connsiteX1" fmla="*/ 6022749 w 6022749"/>
                <a:gd name="connsiteY1" fmla="*/ 0 h 990000"/>
                <a:gd name="connsiteX2" fmla="*/ 6022749 w 6022749"/>
                <a:gd name="connsiteY2" fmla="*/ 990000 h 990000"/>
                <a:gd name="connsiteX3" fmla="*/ 0 w 6022749"/>
                <a:gd name="connsiteY3" fmla="*/ 990000 h 990000"/>
                <a:gd name="connsiteX4" fmla="*/ 0 w 6022749"/>
                <a:gd name="connsiteY4" fmla="*/ 0 h 99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22749" h="990000">
                  <a:moveTo>
                    <a:pt x="0" y="0"/>
                  </a:moveTo>
                  <a:lnTo>
                    <a:pt x="6022749" y="0"/>
                  </a:lnTo>
                  <a:lnTo>
                    <a:pt x="6022749" y="990000"/>
                  </a:lnTo>
                  <a:lnTo>
                    <a:pt x="0" y="990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scene3d>
              <a:camera prst="orthographicFront"/>
              <a:lightRig rig="chilly" dir="t"/>
            </a:scene3d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shade val="8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marL="0" lvl="1" defTabSz="1244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en-US" altLang="zh-CN" sz="2400" b="1" spc="50" dirty="0">
                  <a:ln w="13500">
                    <a:solidFill>
                      <a:schemeClr val="accent1">
                        <a:shade val="2500"/>
                        <a:alpha val="6500"/>
                      </a:schemeClr>
                    </a:solidFill>
                    <a:prstDash val="solid"/>
                  </a:ln>
                  <a:solidFill>
                    <a:schemeClr val="accent1">
                      <a:tint val="3000"/>
                      <a:alpha val="9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 </a:t>
              </a:r>
              <a:r>
                <a:rPr lang="zh-CN" altLang="zh-CN" sz="2400" b="1" spc="50" dirty="0">
                  <a:ln w="13500">
                    <a:solidFill>
                      <a:schemeClr val="accent1">
                        <a:shade val="2500"/>
                        <a:alpha val="6500"/>
                      </a:schemeClr>
                    </a:solidFill>
                    <a:prstDash val="solid"/>
                  </a:ln>
                  <a:solidFill>
                    <a:schemeClr val="accent1">
                      <a:tint val="3000"/>
                      <a:alpha val="9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第三部分</a:t>
              </a:r>
              <a:r>
                <a:rPr lang="zh-CN" altLang="zh-CN" sz="2400" b="1" spc="50" dirty="0" smtClean="0">
                  <a:ln w="13500">
                    <a:solidFill>
                      <a:schemeClr val="accent1">
                        <a:shade val="2500"/>
                        <a:alpha val="6500"/>
                      </a:schemeClr>
                    </a:solidFill>
                    <a:prstDash val="solid"/>
                  </a:ln>
                  <a:solidFill>
                    <a:schemeClr val="accent1">
                      <a:tint val="3000"/>
                      <a:alpha val="9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：</a:t>
              </a:r>
              <a:r>
                <a:rPr lang="zh-CN" altLang="en-US" sz="2400" b="1" spc="50" dirty="0">
                  <a:ln w="13500">
                    <a:solidFill>
                      <a:schemeClr val="accent1">
                        <a:shade val="2500"/>
                        <a:alpha val="6500"/>
                      </a:schemeClr>
                    </a:solidFill>
                    <a:prstDash val="solid"/>
                  </a:ln>
                  <a:solidFill>
                    <a:schemeClr val="accent1">
                      <a:tint val="3000"/>
                      <a:alpha val="9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业务平台支付与</a:t>
              </a:r>
              <a:r>
                <a:rPr lang="zh-CN" altLang="en-US" sz="2400" b="1" spc="50" dirty="0" smtClean="0">
                  <a:ln w="13500">
                    <a:solidFill>
                      <a:schemeClr val="accent1">
                        <a:shade val="2500"/>
                        <a:alpha val="6500"/>
                      </a:schemeClr>
                    </a:solidFill>
                    <a:prstDash val="solid"/>
                  </a:ln>
                  <a:solidFill>
                    <a:schemeClr val="accent1">
                      <a:tint val="3000"/>
                      <a:alpha val="9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结算信息</a:t>
              </a:r>
              <a:r>
                <a:rPr lang="zh-CN" altLang="en-US" sz="2200" spc="50" dirty="0" smtClean="0">
                  <a:ln w="13500">
                    <a:solidFill>
                      <a:schemeClr val="accent1">
                        <a:shade val="2500"/>
                        <a:alpha val="6500"/>
                      </a:schemeClr>
                    </a:solidFill>
                    <a:prstDash val="solid"/>
                  </a:ln>
                  <a:solidFill>
                    <a:schemeClr val="accent1">
                      <a:tint val="3000"/>
                      <a:alpha val="9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                  </a:t>
              </a:r>
              <a:endParaRPr lang="zh-CN" altLang="en-US" sz="22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3" name="任意多边形 12"/>
            <p:cNvSpPr/>
            <p:nvPr/>
          </p:nvSpPr>
          <p:spPr>
            <a:xfrm>
              <a:off x="2509448" y="5275218"/>
              <a:ext cx="5328000" cy="900000"/>
            </a:xfrm>
            <a:custGeom>
              <a:avLst/>
              <a:gdLst>
                <a:gd name="connsiteX0" fmla="*/ 0 w 6022749"/>
                <a:gd name="connsiteY0" fmla="*/ 0 h 990000"/>
                <a:gd name="connsiteX1" fmla="*/ 6022749 w 6022749"/>
                <a:gd name="connsiteY1" fmla="*/ 0 h 990000"/>
                <a:gd name="connsiteX2" fmla="*/ 6022749 w 6022749"/>
                <a:gd name="connsiteY2" fmla="*/ 990000 h 990000"/>
                <a:gd name="connsiteX3" fmla="*/ 0 w 6022749"/>
                <a:gd name="connsiteY3" fmla="*/ 990000 h 990000"/>
                <a:gd name="connsiteX4" fmla="*/ 0 w 6022749"/>
                <a:gd name="connsiteY4" fmla="*/ 0 h 99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22749" h="990000">
                  <a:moveTo>
                    <a:pt x="0" y="0"/>
                  </a:moveTo>
                  <a:lnTo>
                    <a:pt x="6022749" y="0"/>
                  </a:lnTo>
                  <a:lnTo>
                    <a:pt x="6022749" y="990000"/>
                  </a:lnTo>
                  <a:lnTo>
                    <a:pt x="0" y="990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scene3d>
              <a:camera prst="orthographicFront"/>
              <a:lightRig rig="chilly" dir="t"/>
            </a:scene3d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shade val="8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marL="0" lvl="1" defTabSz="1244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en-US" altLang="zh-CN" sz="2400" b="1" spc="50" dirty="0">
                  <a:ln w="13500">
                    <a:solidFill>
                      <a:schemeClr val="accent1">
                        <a:shade val="2500"/>
                        <a:alpha val="6500"/>
                      </a:schemeClr>
                    </a:solidFill>
                    <a:prstDash val="solid"/>
                  </a:ln>
                  <a:solidFill>
                    <a:schemeClr val="accent1">
                      <a:tint val="3000"/>
                      <a:alpha val="9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 </a:t>
              </a:r>
              <a:r>
                <a:rPr lang="zh-CN" altLang="zh-CN" sz="2400" b="1" spc="50" dirty="0">
                  <a:ln w="13500">
                    <a:solidFill>
                      <a:schemeClr val="accent1">
                        <a:shade val="2500"/>
                        <a:alpha val="6500"/>
                      </a:schemeClr>
                    </a:solidFill>
                    <a:prstDash val="solid"/>
                  </a:ln>
                  <a:solidFill>
                    <a:schemeClr val="accent1">
                      <a:tint val="3000"/>
                      <a:alpha val="9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第四部分</a:t>
              </a:r>
              <a:r>
                <a:rPr lang="zh-CN" altLang="zh-CN" sz="2400" b="1" spc="50" dirty="0" smtClean="0">
                  <a:ln w="13500">
                    <a:solidFill>
                      <a:schemeClr val="accent1">
                        <a:shade val="2500"/>
                        <a:alpha val="6500"/>
                      </a:schemeClr>
                    </a:solidFill>
                    <a:prstDash val="solid"/>
                  </a:ln>
                  <a:solidFill>
                    <a:schemeClr val="accent1">
                      <a:tint val="3000"/>
                      <a:alpha val="9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：</a:t>
              </a:r>
              <a:r>
                <a:rPr lang="zh-CN" altLang="en-US" sz="2400" b="1" spc="50" dirty="0" smtClean="0">
                  <a:ln w="13500">
                    <a:solidFill>
                      <a:schemeClr val="accent1">
                        <a:shade val="2500"/>
                        <a:alpha val="6500"/>
                      </a:schemeClr>
                    </a:solidFill>
                    <a:prstDash val="solid"/>
                  </a:ln>
                  <a:solidFill>
                    <a:schemeClr val="accent1">
                      <a:tint val="3000"/>
                      <a:alpha val="9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企业</a:t>
              </a:r>
              <a:r>
                <a:rPr lang="zh-CN" altLang="zh-CN" sz="2400" b="1" spc="50" dirty="0" smtClean="0">
                  <a:ln w="13500">
                    <a:solidFill>
                      <a:schemeClr val="accent1">
                        <a:shade val="2500"/>
                        <a:alpha val="6500"/>
                      </a:schemeClr>
                    </a:solidFill>
                    <a:prstDash val="solid"/>
                  </a:ln>
                  <a:solidFill>
                    <a:schemeClr val="accent1">
                      <a:tint val="3000"/>
                      <a:alpha val="9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海外</a:t>
              </a:r>
              <a:r>
                <a:rPr lang="zh-CN" altLang="zh-CN" sz="2400" b="1" spc="50" dirty="0">
                  <a:ln w="13500">
                    <a:solidFill>
                      <a:schemeClr val="accent1">
                        <a:shade val="2500"/>
                        <a:alpha val="6500"/>
                      </a:schemeClr>
                    </a:solidFill>
                    <a:prstDash val="solid"/>
                  </a:ln>
                  <a:solidFill>
                    <a:schemeClr val="accent1">
                      <a:tint val="3000"/>
                      <a:alpha val="9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分支机构信息</a:t>
              </a:r>
              <a:endParaRPr lang="zh-CN" altLang="en-US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4" name="矩形 13"/>
            <p:cNvSpPr/>
            <p:nvPr/>
          </p:nvSpPr>
          <p:spPr>
            <a:xfrm>
              <a:off x="7668342" y="1853887"/>
              <a:ext cx="111440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zh-CN" altLang="zh-CN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（必填）</a:t>
              </a:r>
              <a:endPara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5" name="矩形 14"/>
            <p:cNvSpPr/>
            <p:nvPr/>
          </p:nvSpPr>
          <p:spPr>
            <a:xfrm>
              <a:off x="7668342" y="3203684"/>
              <a:ext cx="111440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zh-CN" altLang="zh-CN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（必填）</a:t>
              </a:r>
              <a:endPara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6" name="矩形 15"/>
            <p:cNvSpPr/>
            <p:nvPr/>
          </p:nvSpPr>
          <p:spPr>
            <a:xfrm>
              <a:off x="7668342" y="4427820"/>
              <a:ext cx="111440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zh-CN" altLang="zh-CN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（必填）</a:t>
              </a:r>
              <a:endPara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7" name="矩形 16"/>
            <p:cNvSpPr/>
            <p:nvPr/>
          </p:nvSpPr>
          <p:spPr>
            <a:xfrm>
              <a:off x="7668342" y="5579948"/>
              <a:ext cx="111440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zh-CN" altLang="zh-CN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（</a:t>
              </a:r>
              <a:r>
                <a:rPr lang="zh-CN" altLang="en-US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选</a:t>
              </a:r>
              <a:r>
                <a:rPr lang="zh-CN" altLang="zh-CN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填</a:t>
              </a:r>
              <a:r>
                <a:rPr lang="zh-CN" altLang="zh-CN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）</a:t>
              </a:r>
              <a:endPara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323528" y="1707868"/>
              <a:ext cx="504056" cy="424988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48488" tIns="124460" rIns="348488" bIns="124460" numCol="1" spcCol="1270" anchor="ctr" anchorCtr="0">
              <a:noAutofit/>
            </a:bodyPr>
            <a:lstStyle>
              <a:defPPr>
                <a:defRPr lang="zh-CN"/>
              </a:defPPr>
              <a:lvl1pPr lvl="0" algn="ctr" defTabSz="2178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 sz="2400" b="1">
                  <a:ln w="17780" cmpd="sng">
                    <a:noFill/>
                    <a:prstDash val="solid"/>
                    <a:miter lim="800000"/>
                  </a:ln>
                  <a:gradFill rotWithShape="1">
                    <a:gsLst>
                      <a:gs pos="0">
                        <a:srgbClr val="000000">
                          <a:tint val="92000"/>
                          <a:shade val="100000"/>
                          <a:satMod val="150000"/>
                        </a:srgbClr>
                      </a:gs>
                      <a:gs pos="49000">
                        <a:srgbClr val="000000">
                          <a:tint val="89000"/>
                          <a:shade val="90000"/>
                          <a:satMod val="150000"/>
                        </a:srgbClr>
                      </a:gs>
                      <a:gs pos="50000">
                        <a:srgbClr val="000000">
                          <a:tint val="100000"/>
                          <a:shade val="75000"/>
                          <a:satMod val="150000"/>
                        </a:srgbClr>
                      </a:gs>
                      <a:gs pos="95000">
                        <a:srgbClr val="000000">
                          <a:shade val="47000"/>
                          <a:satMod val="150000"/>
                        </a:srgbClr>
                      </a:gs>
                      <a:gs pos="100000">
                        <a:srgbClr val="000000">
                          <a:shade val="39000"/>
                          <a:satMod val="150000"/>
                        </a:srgbClr>
                      </a:gs>
                    </a:gsLst>
                    <a:lin ang="5400000"/>
                  </a:gradFill>
                  <a:effectLst>
                    <a:outerShdw blurRad="50800" algn="tl" rotWithShape="0">
                      <a:srgbClr val="000000"/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defRPr>
              </a:lvl1pPr>
              <a:lvl2pPr>
                <a:defRPr>
                  <a:solidFill>
                    <a:schemeClr val="tx1">
                      <a:hueOff val="0"/>
                      <a:satOff val="0"/>
                      <a:lumOff val="0"/>
                      <a:alphaOff val="0"/>
                    </a:schemeClr>
                  </a:solidFill>
                </a:defRPr>
              </a:lvl2pPr>
              <a:lvl3pPr>
                <a:defRPr>
                  <a:solidFill>
                    <a:schemeClr val="tx1">
                      <a:hueOff val="0"/>
                      <a:satOff val="0"/>
                      <a:lumOff val="0"/>
                      <a:alphaOff val="0"/>
                    </a:schemeClr>
                  </a:solidFill>
                </a:defRPr>
              </a:lvl3pPr>
              <a:lvl4pPr>
                <a:defRPr>
                  <a:solidFill>
                    <a:schemeClr val="tx1">
                      <a:hueOff val="0"/>
                      <a:satOff val="0"/>
                      <a:lumOff val="0"/>
                      <a:alphaOff val="0"/>
                    </a:schemeClr>
                  </a:solidFill>
                </a:defRPr>
              </a:lvl4pPr>
              <a:lvl5pPr>
                <a:defRPr>
                  <a:solidFill>
                    <a:schemeClr val="tx1">
                      <a:hueOff val="0"/>
                      <a:satOff val="0"/>
                      <a:lumOff val="0"/>
                      <a:alphaOff val="0"/>
                    </a:schemeClr>
                  </a:solidFill>
                </a:defRPr>
              </a:lvl5pPr>
              <a:lvl6pPr>
                <a:defRPr>
                  <a:solidFill>
                    <a:schemeClr val="tx1">
                      <a:hueOff val="0"/>
                      <a:satOff val="0"/>
                      <a:lumOff val="0"/>
                      <a:alphaOff val="0"/>
                    </a:schemeClr>
                  </a:solidFill>
                </a:defRPr>
              </a:lvl6pPr>
              <a:lvl7pPr>
                <a:defRPr>
                  <a:solidFill>
                    <a:schemeClr val="tx1">
                      <a:hueOff val="0"/>
                      <a:satOff val="0"/>
                      <a:lumOff val="0"/>
                      <a:alphaOff val="0"/>
                    </a:schemeClr>
                  </a:solidFill>
                </a:defRPr>
              </a:lvl7pPr>
              <a:lvl8pPr>
                <a:defRPr>
                  <a:solidFill>
                    <a:schemeClr val="tx1">
                      <a:hueOff val="0"/>
                      <a:satOff val="0"/>
                      <a:lumOff val="0"/>
                      <a:alphaOff val="0"/>
                    </a:schemeClr>
                  </a:solidFill>
                </a:defRPr>
              </a:lvl8pPr>
              <a:lvl9pPr>
                <a:defRPr>
                  <a:solidFill>
                    <a:schemeClr val="tx1">
                      <a:hueOff val="0"/>
                      <a:satOff val="0"/>
                      <a:lumOff val="0"/>
                      <a:alphaOff val="0"/>
                    </a:schemeClr>
                  </a:solidFill>
                </a:defRPr>
              </a:lvl9pPr>
            </a:lstStyle>
            <a:p>
              <a:r>
                <a:rPr lang="en-US" altLang="zh-CN" sz="3200" dirty="0" smtClean="0">
                  <a:gradFill rotWithShape="1">
                    <a:gsLst>
                      <a:gs pos="0">
                        <a:srgbClr val="000000">
                          <a:tint val="92000"/>
                          <a:shade val="100000"/>
                          <a:satMod val="150000"/>
                        </a:srgbClr>
                      </a:gs>
                      <a:gs pos="30000">
                        <a:srgbClr val="000000">
                          <a:tint val="89000"/>
                          <a:shade val="90000"/>
                          <a:satMod val="150000"/>
                        </a:srgbClr>
                      </a:gs>
                      <a:gs pos="50000">
                        <a:schemeClr val="tx1">
                          <a:lumMod val="85000"/>
                          <a:lumOff val="15000"/>
                        </a:schemeClr>
                      </a:gs>
                      <a:gs pos="95000">
                        <a:schemeClr val="tx1">
                          <a:lumMod val="85000"/>
                          <a:lumOff val="15000"/>
                        </a:schemeClr>
                      </a:gs>
                      <a:gs pos="100000">
                        <a:schemeClr val="tx1">
                          <a:lumMod val="85000"/>
                          <a:lumOff val="15000"/>
                        </a:schemeClr>
                      </a:gs>
                    </a:gsLst>
                    <a:lin ang="5400000"/>
                  </a:gradFill>
                  <a:latin typeface="Stencil" panose="040409050D0802020404" pitchFamily="82" charset="0"/>
                </a:rPr>
                <a:t>A</a:t>
              </a:r>
              <a:endParaRPr lang="zh-CN" altLang="en-US" sz="3200" dirty="0"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30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chemeClr val="tx1">
                        <a:lumMod val="85000"/>
                        <a:lumOff val="15000"/>
                      </a:schemeClr>
                    </a:gs>
                    <a:gs pos="95000">
                      <a:schemeClr val="tx1">
                        <a:lumMod val="85000"/>
                        <a:lumOff val="1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/>
                </a:gradFill>
                <a:latin typeface="Stencil" panose="040409050D0802020404" pitchFamily="82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23528" y="3933056"/>
              <a:ext cx="504056" cy="48385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48488" tIns="124460" rIns="348488" bIns="124460" numCol="1" spcCol="1270" anchor="ctr" anchorCtr="0">
              <a:noAutofit/>
            </a:bodyPr>
            <a:lstStyle>
              <a:defPPr>
                <a:defRPr lang="zh-CN"/>
              </a:defPPr>
              <a:lvl1pPr lvl="0" algn="ctr" defTabSz="2178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 sz="2800" b="1">
                  <a:ln w="17780" cmpd="sng">
                    <a:noFill/>
                    <a:prstDash val="solid"/>
                    <a:miter lim="800000"/>
                  </a:ln>
                  <a:gradFill rotWithShape="1">
                    <a:gsLst>
                      <a:gs pos="0">
                        <a:srgbClr val="000000">
                          <a:tint val="92000"/>
                          <a:shade val="100000"/>
                          <a:satMod val="150000"/>
                        </a:srgbClr>
                      </a:gs>
                      <a:gs pos="49000">
                        <a:srgbClr val="000000">
                          <a:tint val="89000"/>
                          <a:shade val="90000"/>
                          <a:satMod val="150000"/>
                        </a:srgbClr>
                      </a:gs>
                      <a:gs pos="50000">
                        <a:srgbClr val="000000">
                          <a:tint val="100000"/>
                          <a:shade val="75000"/>
                          <a:satMod val="150000"/>
                        </a:srgbClr>
                      </a:gs>
                      <a:gs pos="95000">
                        <a:srgbClr val="000000">
                          <a:shade val="47000"/>
                          <a:satMod val="150000"/>
                        </a:srgbClr>
                      </a:gs>
                      <a:gs pos="100000">
                        <a:srgbClr val="000000">
                          <a:shade val="39000"/>
                          <a:satMod val="150000"/>
                        </a:srgbClr>
                      </a:gs>
                    </a:gsLst>
                    <a:lin ang="5400000"/>
                  </a:gradFill>
                  <a:effectLst>
                    <a:outerShdw blurRad="50800" algn="tl" rotWithShape="0">
                      <a:srgbClr val="000000"/>
                    </a:outerShdw>
                  </a:effectLst>
                  <a:latin typeface="Stencil" panose="040409050D0802020404" pitchFamily="82" charset="0"/>
                  <a:ea typeface="微软雅黑" panose="020B0503020204020204" pitchFamily="34" charset="-122"/>
                </a:defRPr>
              </a:lvl1pPr>
              <a:lvl2pPr>
                <a:defRPr>
                  <a:solidFill>
                    <a:schemeClr val="tx1">
                      <a:hueOff val="0"/>
                      <a:satOff val="0"/>
                      <a:lumOff val="0"/>
                      <a:alphaOff val="0"/>
                    </a:schemeClr>
                  </a:solidFill>
                </a:defRPr>
              </a:lvl2pPr>
              <a:lvl3pPr>
                <a:defRPr>
                  <a:solidFill>
                    <a:schemeClr val="tx1">
                      <a:hueOff val="0"/>
                      <a:satOff val="0"/>
                      <a:lumOff val="0"/>
                      <a:alphaOff val="0"/>
                    </a:schemeClr>
                  </a:solidFill>
                </a:defRPr>
              </a:lvl3pPr>
              <a:lvl4pPr>
                <a:defRPr>
                  <a:solidFill>
                    <a:schemeClr val="tx1">
                      <a:hueOff val="0"/>
                      <a:satOff val="0"/>
                      <a:lumOff val="0"/>
                      <a:alphaOff val="0"/>
                    </a:schemeClr>
                  </a:solidFill>
                </a:defRPr>
              </a:lvl4pPr>
              <a:lvl5pPr>
                <a:defRPr>
                  <a:solidFill>
                    <a:schemeClr val="tx1">
                      <a:hueOff val="0"/>
                      <a:satOff val="0"/>
                      <a:lumOff val="0"/>
                      <a:alphaOff val="0"/>
                    </a:schemeClr>
                  </a:solidFill>
                </a:defRPr>
              </a:lvl5pPr>
              <a:lvl6pPr>
                <a:defRPr>
                  <a:solidFill>
                    <a:schemeClr val="tx1">
                      <a:hueOff val="0"/>
                      <a:satOff val="0"/>
                      <a:lumOff val="0"/>
                      <a:alphaOff val="0"/>
                    </a:schemeClr>
                  </a:solidFill>
                </a:defRPr>
              </a:lvl6pPr>
              <a:lvl7pPr>
                <a:defRPr>
                  <a:solidFill>
                    <a:schemeClr val="tx1">
                      <a:hueOff val="0"/>
                      <a:satOff val="0"/>
                      <a:lumOff val="0"/>
                      <a:alphaOff val="0"/>
                    </a:schemeClr>
                  </a:solidFill>
                </a:defRPr>
              </a:lvl7pPr>
              <a:lvl8pPr>
                <a:defRPr>
                  <a:solidFill>
                    <a:schemeClr val="tx1">
                      <a:hueOff val="0"/>
                      <a:satOff val="0"/>
                      <a:lumOff val="0"/>
                      <a:alphaOff val="0"/>
                    </a:schemeClr>
                  </a:solidFill>
                </a:defRPr>
              </a:lvl8pPr>
              <a:lvl9pPr>
                <a:defRPr>
                  <a:solidFill>
                    <a:schemeClr val="tx1">
                      <a:hueOff val="0"/>
                      <a:satOff val="0"/>
                      <a:lumOff val="0"/>
                      <a:alphaOff val="0"/>
                    </a:schemeClr>
                  </a:solidFill>
                </a:defRPr>
              </a:lvl9pPr>
            </a:lstStyle>
            <a:p>
              <a:r>
                <a:rPr lang="en-US" altLang="zh-CN" sz="3200" dirty="0">
                  <a:gradFill rotWithShape="1">
                    <a:gsLst>
                      <a:gs pos="0">
                        <a:srgbClr val="000000">
                          <a:tint val="92000"/>
                          <a:shade val="100000"/>
                          <a:satMod val="150000"/>
                        </a:srgbClr>
                      </a:gs>
                      <a:gs pos="30000">
                        <a:srgbClr val="000000">
                          <a:tint val="89000"/>
                          <a:shade val="90000"/>
                          <a:satMod val="150000"/>
                        </a:srgbClr>
                      </a:gs>
                      <a:gs pos="50000">
                        <a:schemeClr val="tx1">
                          <a:lumMod val="85000"/>
                          <a:lumOff val="15000"/>
                        </a:schemeClr>
                      </a:gs>
                      <a:gs pos="95000">
                        <a:schemeClr val="tx1">
                          <a:lumMod val="85000"/>
                          <a:lumOff val="15000"/>
                        </a:schemeClr>
                      </a:gs>
                      <a:gs pos="100000">
                        <a:schemeClr val="tx1">
                          <a:lumMod val="85000"/>
                          <a:lumOff val="15000"/>
                        </a:schemeClr>
                      </a:gs>
                    </a:gsLst>
                    <a:lin ang="5400000"/>
                  </a:gradFill>
                </a:rPr>
                <a:t>B</a:t>
              </a:r>
              <a:endParaRPr lang="zh-CN" altLang="en-US" sz="3200" dirty="0"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30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chemeClr val="tx1">
                        <a:lumMod val="85000"/>
                        <a:lumOff val="15000"/>
                      </a:schemeClr>
                    </a:gs>
                    <a:gs pos="95000">
                      <a:schemeClr val="tx1">
                        <a:lumMod val="85000"/>
                        <a:lumOff val="1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/>
                </a:gra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17442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zh-CN" altLang="en-US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第一部分：主体身份基础信息备案</a:t>
            </a:r>
            <a:endParaRPr lang="zh-CN" altLang="en-US" sz="32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7781613"/>
              </p:ext>
            </p:extLst>
          </p:nvPr>
        </p:nvGraphicFramePr>
        <p:xfrm>
          <a:off x="893921" y="2348880"/>
          <a:ext cx="7599932" cy="3631821"/>
        </p:xfrm>
        <a:graphic>
          <a:graphicData uri="http://schemas.openxmlformats.org/drawingml/2006/table">
            <a:tbl>
              <a:tblPr firstRow="1" firstCol="1" bandRow="1" bandCol="1">
                <a:tableStyleId>{5940675A-B579-460E-94D1-54222C63F5DA}</a:tableStyleId>
              </a:tblPr>
              <a:tblGrid>
                <a:gridCol w="1512168"/>
                <a:gridCol w="2053713"/>
                <a:gridCol w="1173737"/>
                <a:gridCol w="2860314"/>
              </a:tblGrid>
              <a:tr h="604386">
                <a:tc gridSpan="4"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zh-CN" altLang="en-US" sz="20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第一部分：主体身份基础信息备案（必填）</a:t>
                      </a:r>
                      <a:endParaRPr lang="zh-CN" sz="2000" b="1" kern="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zh-CN" sz="105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35147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zh-CN" sz="1600" b="1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企业名称</a:t>
                      </a:r>
                      <a:endParaRPr lang="zh-CN" sz="1600" b="1" kern="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 </a:t>
                      </a:r>
                      <a:endParaRPr lang="zh-CN" sz="1600" kern="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zh-CN" sz="1600" b="1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企业联系人</a:t>
                      </a:r>
                      <a:endParaRPr lang="zh-CN" sz="1600" b="1" kern="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 </a:t>
                      </a:r>
                      <a:endParaRPr lang="zh-CN" sz="1600" kern="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zh-CN" sz="1600" b="1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联系电话</a:t>
                      </a:r>
                      <a:endParaRPr lang="zh-CN" sz="1600" b="1" kern="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 </a:t>
                      </a:r>
                      <a:endParaRPr lang="zh-CN" sz="1600" kern="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</a:tr>
              <a:tr h="432048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zh-CN" altLang="en-US" sz="1600" b="1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/>
                          <a:ea typeface="+mn-ea"/>
                        </a:rPr>
                        <a:t>电子邮箱</a:t>
                      </a:r>
                      <a:endParaRPr lang="zh-CN" sz="1600" b="1" kern="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zh-CN" altLang="zh-CN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                                  </a:t>
                      </a:r>
                      <a:r>
                        <a:rPr lang="zh-CN" altLang="zh-CN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（注：备案结果将反馈至此邮箱）</a:t>
                      </a:r>
                      <a:endParaRPr lang="zh-CN" sz="1400" kern="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zh-CN" sz="1600" b="1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企业联系地址</a:t>
                      </a:r>
                      <a:endParaRPr lang="zh-CN" sz="1600" b="1" kern="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 </a:t>
                      </a:r>
                      <a:endParaRPr lang="zh-CN" sz="1600" kern="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zh-CN" sz="1600" b="1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营业执照号码</a:t>
                      </a:r>
                      <a:endParaRPr lang="zh-CN" sz="1600" b="1" kern="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kern="1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 </a:t>
                      </a:r>
                      <a:endParaRPr lang="zh-CN" sz="1600" kern="1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zh-CN" sz="1600" b="1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组织机构代码</a:t>
                      </a:r>
                      <a:endParaRPr lang="zh-CN" sz="1600" b="1" kern="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 </a:t>
                      </a:r>
                      <a:endParaRPr lang="zh-CN" sz="1600" kern="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zh-CN" sz="1600" b="1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税务登记证号</a:t>
                      </a:r>
                      <a:endParaRPr lang="zh-CN" sz="1600" b="1" kern="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 </a:t>
                      </a:r>
                      <a:endParaRPr lang="zh-CN" sz="1600" kern="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5AD5A-2F47-4921-B555-7557B541D50F}" type="slidenum">
              <a:rPr lang="zh-CN" altLang="en-US" smtClean="0"/>
              <a:t>7</a:t>
            </a:fld>
            <a:endParaRPr lang="zh-CN" altLang="en-US"/>
          </a:p>
        </p:txBody>
      </p:sp>
      <p:grpSp>
        <p:nvGrpSpPr>
          <p:cNvPr id="8" name="组合 7"/>
          <p:cNvGrpSpPr/>
          <p:nvPr/>
        </p:nvGrpSpPr>
        <p:grpSpPr>
          <a:xfrm>
            <a:off x="6333314" y="1368836"/>
            <a:ext cx="2117352" cy="600262"/>
            <a:chOff x="7269418" y="576748"/>
            <a:chExt cx="1469280" cy="600262"/>
          </a:xfrm>
        </p:grpSpPr>
        <p:sp>
          <p:nvSpPr>
            <p:cNvPr id="7" name="单圆角矩形 6"/>
            <p:cNvSpPr/>
            <p:nvPr/>
          </p:nvSpPr>
          <p:spPr>
            <a:xfrm>
              <a:off x="7269418" y="576748"/>
              <a:ext cx="1469280" cy="600262"/>
            </a:xfrm>
            <a:prstGeom prst="round1Rect">
              <a:avLst/>
            </a:prstGeom>
            <a:solidFill>
              <a:schemeClr val="bg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381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7299322" y="676824"/>
              <a:ext cx="13601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20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黑体" panose="02010609060101010101" pitchFamily="49" charset="-122"/>
                  <a:ea typeface="黑体" panose="02010609060101010101" pitchFamily="49" charset="-122"/>
                </a:rPr>
                <a:t>深圳企业</a:t>
              </a:r>
              <a:endParaRPr lang="zh-CN" alt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C000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encilSketc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36707">
            <a:off x="7011838" y="1831155"/>
            <a:ext cx="1571924" cy="414000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789442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05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zh-CN" alt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第二部分：企业主体跨境业务</a:t>
            </a:r>
            <a:r>
              <a:rPr lang="zh-CN" altLang="en-US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活动备案</a:t>
            </a:r>
            <a:endParaRPr lang="zh-CN" altLang="en-US" sz="32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11560" y="1279301"/>
            <a:ext cx="8075240" cy="4381947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zh-CN" altLang="zh-CN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电商平台基础</a:t>
            </a:r>
            <a:r>
              <a:rPr lang="zh-CN" altLang="zh-CN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信息</a:t>
            </a:r>
            <a:endParaRPr lang="en-US" altLang="zh-CN" sz="20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zh-CN" altLang="zh-CN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客户服务</a:t>
            </a:r>
            <a:r>
              <a:rPr lang="zh-CN" altLang="zh-CN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信息</a:t>
            </a:r>
            <a:endParaRPr lang="en-US" altLang="zh-CN" sz="20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zh-CN" altLang="zh-CN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仓储与物流信息</a:t>
            </a:r>
            <a:endParaRPr lang="zh-CN" altLang="en-US" sz="20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US" altLang="zh-CN" sz="20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US" altLang="zh-CN" sz="20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4994692"/>
              </p:ext>
            </p:extLst>
          </p:nvPr>
        </p:nvGraphicFramePr>
        <p:xfrm>
          <a:off x="251520" y="1747745"/>
          <a:ext cx="8712968" cy="4777599"/>
        </p:xfrm>
        <a:graphic>
          <a:graphicData uri="http://schemas.openxmlformats.org/drawingml/2006/table">
            <a:tbl>
              <a:tblPr firstRow="1" firstCol="1" bandRow="1" bandCol="1">
                <a:tableStyleId>{5940675A-B579-460E-94D1-54222C63F5DA}</a:tableStyleId>
              </a:tblPr>
              <a:tblGrid>
                <a:gridCol w="1687016"/>
                <a:gridCol w="7025952"/>
              </a:tblGrid>
              <a:tr h="504055">
                <a:tc gridSpan="2">
                  <a:txBody>
                    <a:bodyPr/>
                    <a:lstStyle/>
                    <a:p>
                      <a:pPr marL="0" indent="153035" algn="ctr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zh-CN" altLang="en-US" sz="20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第二部分：企业主体跨境业务活动备案</a:t>
                      </a:r>
                      <a:endParaRPr lang="zh-CN" sz="20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362664">
                <a:tc gridSpan="2">
                  <a:txBody>
                    <a:bodyPr/>
                    <a:lstStyle/>
                    <a:p>
                      <a:pPr indent="153035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zh-CN" sz="1600" b="1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电商平台基础</a:t>
                      </a:r>
                      <a:r>
                        <a:rPr lang="zh-CN" sz="1600" b="1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信息</a:t>
                      </a:r>
                      <a:r>
                        <a:rPr lang="zh-CN" altLang="en-US" sz="1600" b="1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（必填）</a:t>
                      </a:r>
                      <a:endParaRPr lang="zh-CN" sz="1200" b="1" kern="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631304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zh-CN" sz="1600" b="1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业务</a:t>
                      </a:r>
                      <a:r>
                        <a:rPr lang="zh-CN" sz="1600" b="1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平台</a:t>
                      </a:r>
                      <a:r>
                        <a:rPr lang="zh-CN" altLang="en-US" sz="1600" b="1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类型</a:t>
                      </a:r>
                      <a:endParaRPr lang="zh-CN" sz="1600" b="1" kern="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zh-CN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自建</a:t>
                      </a:r>
                      <a:r>
                        <a:rPr lang="en-US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B2C</a:t>
                      </a:r>
                      <a:r>
                        <a:rPr lang="zh-CN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平台□</a:t>
                      </a:r>
                      <a:r>
                        <a:rPr lang="en-US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                         </a:t>
                      </a:r>
                      <a:r>
                        <a:rPr lang="zh-CN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自建</a:t>
                      </a:r>
                      <a:r>
                        <a:rPr lang="en-US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B2B</a:t>
                      </a:r>
                      <a:r>
                        <a:rPr lang="zh-CN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平台□</a:t>
                      </a:r>
                      <a:r>
                        <a:rPr lang="en-US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          </a:t>
                      </a:r>
                      <a:endParaRPr lang="zh-CN" altLang="zh-CN" sz="1600" kern="1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just" defTabSz="914400" rtl="0" eaLnBrk="1" latinLnBrk="0" hangingPunct="1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zh-CN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第三方平台（</a:t>
                      </a:r>
                      <a:r>
                        <a:rPr lang="en-US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B2B2C</a:t>
                      </a:r>
                      <a:r>
                        <a:rPr lang="zh-CN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）□</a:t>
                      </a:r>
                      <a:r>
                        <a:rPr lang="en-US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       </a:t>
                      </a:r>
                      <a:r>
                        <a:rPr lang="zh-CN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第三方平台（</a:t>
                      </a:r>
                      <a:r>
                        <a:rPr lang="en-US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B2B</a:t>
                      </a:r>
                      <a:r>
                        <a:rPr lang="zh-CN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）□ </a:t>
                      </a:r>
                      <a:r>
                        <a:rPr lang="en-US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    </a:t>
                      </a:r>
                      <a:r>
                        <a:rPr lang="zh-CN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（注</a:t>
                      </a:r>
                      <a:r>
                        <a:rPr lang="en-US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zh-CN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请勾选</a:t>
                      </a:r>
                      <a:r>
                        <a:rPr lang="en-US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zh-CN" altLang="zh-CN" sz="1600" kern="1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just" defTabSz="914400" rtl="0" eaLnBrk="1" latinLnBrk="0" hangingPunct="1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zh-CN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其他平台（请填写）：</a:t>
                      </a:r>
                      <a:r>
                        <a:rPr lang="en-US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zh-CN" sz="1600" kern="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  <a:tr h="631304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zh-CN" altLang="en-US" sz="1600" b="1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/>
                          <a:ea typeface="宋体"/>
                        </a:rPr>
                        <a:t>平台经营类别</a:t>
                      </a:r>
                      <a:endParaRPr lang="zh-CN" sz="1600" b="1" kern="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zh-CN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数码</a:t>
                      </a:r>
                      <a:r>
                        <a:rPr lang="en-US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3C </a:t>
                      </a:r>
                      <a:r>
                        <a:rPr lang="zh-CN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□</a:t>
                      </a:r>
                      <a:r>
                        <a:rPr lang="en-US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</a:t>
                      </a:r>
                      <a:r>
                        <a:rPr lang="zh-CN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纺织服装□ </a:t>
                      </a:r>
                      <a:r>
                        <a:rPr lang="en-US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</a:t>
                      </a:r>
                      <a:r>
                        <a:rPr lang="zh-CN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珠宝首饰 □</a:t>
                      </a:r>
                      <a:r>
                        <a:rPr lang="en-US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</a:t>
                      </a:r>
                      <a:r>
                        <a:rPr lang="zh-CN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母婴玩具□ </a:t>
                      </a:r>
                      <a:r>
                        <a:rPr lang="en-US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  </a:t>
                      </a:r>
                      <a:r>
                        <a:rPr lang="zh-CN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（注</a:t>
                      </a:r>
                      <a:r>
                        <a:rPr lang="en-US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zh-CN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请勾选</a:t>
                      </a:r>
                      <a:r>
                        <a:rPr lang="en-US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zh-CN" altLang="zh-CN" sz="1600" kern="1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just" defTabSz="914400" rtl="0" eaLnBrk="1" latinLnBrk="0" hangingPunct="1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zh-CN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综合平台□</a:t>
                      </a:r>
                      <a:r>
                        <a:rPr lang="en-US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</a:t>
                      </a:r>
                      <a:r>
                        <a:rPr lang="zh-CN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照明器材□</a:t>
                      </a:r>
                      <a:r>
                        <a:rPr lang="en-US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</a:t>
                      </a:r>
                      <a:r>
                        <a:rPr lang="zh-CN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其他类型（请填写） </a:t>
                      </a:r>
                      <a:endParaRPr lang="zh-CN" sz="1600" kern="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zh-CN" sz="1600" b="1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业务平台域名</a:t>
                      </a:r>
                      <a:endParaRPr lang="zh-CN" sz="1600" b="1" kern="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主</a:t>
                      </a:r>
                      <a:r>
                        <a:rPr lang="zh-CN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域名</a:t>
                      </a:r>
                      <a:r>
                        <a:rPr lang="en-US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http://</a:t>
                      </a:r>
                      <a:endParaRPr lang="zh-CN" sz="1600" kern="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</a:endParaRPr>
                    </a:p>
                    <a:p>
                      <a:pPr algn="just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备用</a:t>
                      </a:r>
                      <a:r>
                        <a:rPr lang="zh-CN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域名（若无可不填）</a:t>
                      </a:r>
                      <a:r>
                        <a:rPr lang="en-US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http://                         </a:t>
                      </a:r>
                      <a:endParaRPr lang="zh-CN" sz="1600" kern="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业务平台域名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对应</a:t>
                      </a:r>
                      <a:r>
                        <a:rPr lang="en-US" sz="1600" b="1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IP</a:t>
                      </a:r>
                      <a:r>
                        <a:rPr lang="zh-CN" sz="1600" b="1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地址</a:t>
                      </a:r>
                      <a:endParaRPr lang="zh-CN" sz="1600" b="1" kern="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 </a:t>
                      </a:r>
                      <a:r>
                        <a:rPr 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主</a:t>
                      </a:r>
                      <a:r>
                        <a:rPr lang="en-US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IP</a:t>
                      </a:r>
                      <a:r>
                        <a:rPr lang="zh-CN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地址</a:t>
                      </a:r>
                      <a:r>
                        <a:rPr lang="en-US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:</a:t>
                      </a:r>
                      <a:r>
                        <a:rPr lang="en-US" sz="1600" u="sng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        </a:t>
                      </a:r>
                      <a:r>
                        <a:rPr lang="en-US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600" u="sng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        </a:t>
                      </a:r>
                      <a:r>
                        <a:rPr lang="en-US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 </a:t>
                      </a:r>
                      <a:r>
                        <a:rPr lang="en-US" sz="1600" u="sng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        </a:t>
                      </a:r>
                      <a:r>
                        <a:rPr lang="en-US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 </a:t>
                      </a:r>
                      <a:r>
                        <a:rPr lang="en-US" sz="1600" u="sng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       </a:t>
                      </a:r>
                      <a:endParaRPr lang="zh-CN" sz="1600" kern="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</a:endParaRPr>
                    </a:p>
                    <a:p>
                      <a:pPr algn="just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备用</a:t>
                      </a:r>
                      <a:r>
                        <a:rPr lang="en-US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IP</a:t>
                      </a:r>
                      <a:r>
                        <a:rPr lang="zh-CN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地址（若无可不填）</a:t>
                      </a:r>
                      <a:r>
                        <a:rPr lang="en-US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:</a:t>
                      </a:r>
                      <a:r>
                        <a:rPr lang="en-US" sz="1600" u="sng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        </a:t>
                      </a:r>
                      <a:r>
                        <a:rPr lang="en-US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600" u="sng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        </a:t>
                      </a:r>
                      <a:r>
                        <a:rPr lang="en-US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 </a:t>
                      </a:r>
                      <a:r>
                        <a:rPr lang="en-US" sz="1600" u="sng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     </a:t>
                      </a:r>
                      <a:r>
                        <a:rPr lang="en-US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 </a:t>
                      </a:r>
                      <a:r>
                        <a:rPr lang="en-US" sz="1600" u="sng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       </a:t>
                      </a:r>
                      <a:endParaRPr lang="zh-CN" sz="1600" kern="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zh-CN" sz="1600" b="1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网络主机所在地</a:t>
                      </a:r>
                      <a:endParaRPr lang="zh-CN" sz="1600" b="1" kern="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66675" algn="just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zh-CN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中国大陆□</a:t>
                      </a:r>
                      <a:r>
                        <a:rPr lang="en-US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 </a:t>
                      </a:r>
                      <a:r>
                        <a:rPr lang="en-US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        </a:t>
                      </a:r>
                      <a:r>
                        <a:rPr 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中国</a:t>
                      </a:r>
                      <a:r>
                        <a:rPr lang="zh-CN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香港□ </a:t>
                      </a:r>
                      <a:r>
                        <a:rPr lang="en-US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   </a:t>
                      </a:r>
                      <a:r>
                        <a:rPr lang="en-US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        </a:t>
                      </a:r>
                      <a:r>
                        <a:rPr lang="zh-CN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美国□</a:t>
                      </a:r>
                      <a:r>
                        <a:rPr lang="en-US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     </a:t>
                      </a:r>
                      <a:r>
                        <a:rPr lang="en-US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     </a:t>
                      </a:r>
                      <a:r>
                        <a:rPr lang="en-US" sz="1600" kern="1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  </a:t>
                      </a:r>
                      <a:r>
                        <a:rPr 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俄罗斯</a:t>
                      </a:r>
                      <a:r>
                        <a:rPr lang="zh-CN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□</a:t>
                      </a:r>
                      <a:r>
                        <a:rPr lang="en-US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 </a:t>
                      </a:r>
                      <a:r>
                        <a:rPr lang="en-US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  </a:t>
                      </a:r>
                      <a:r>
                        <a:rPr lang="en-US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   (</a:t>
                      </a:r>
                      <a:r>
                        <a:rPr lang="zh-CN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注</a:t>
                      </a:r>
                      <a:r>
                        <a:rPr lang="en-US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:</a:t>
                      </a:r>
                      <a:r>
                        <a:rPr lang="zh-CN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请勾选</a:t>
                      </a:r>
                      <a:r>
                        <a:rPr lang="en-US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)</a:t>
                      </a:r>
                    </a:p>
                    <a:p>
                      <a:pPr indent="66675" algn="just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韩国</a:t>
                      </a:r>
                      <a:r>
                        <a:rPr lang="zh-CN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□</a:t>
                      </a:r>
                      <a:r>
                        <a:rPr lang="en-US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      </a:t>
                      </a:r>
                      <a:r>
                        <a:rPr lang="en-US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            </a:t>
                      </a:r>
                      <a:r>
                        <a:rPr lang="zh-CN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欧洲□ </a:t>
                      </a:r>
                      <a:r>
                        <a:rPr lang="en-US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        </a:t>
                      </a:r>
                      <a:r>
                        <a:rPr lang="en-US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            </a:t>
                      </a:r>
                      <a:r>
                        <a:rPr 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其他</a:t>
                      </a:r>
                      <a:r>
                        <a:rPr lang="zh-CN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：</a:t>
                      </a:r>
                      <a:r>
                        <a:rPr lang="en-US" sz="1600" u="sng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        </a:t>
                      </a:r>
                      <a:r>
                        <a:rPr lang="en-US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</a:t>
                      </a:r>
                      <a:endParaRPr lang="zh-CN" sz="1600" kern="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  <a:tr h="379432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zh-CN" sz="1600" b="1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网络主机来源</a:t>
                      </a:r>
                      <a:endParaRPr lang="zh-CN" sz="1600" b="1" kern="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66675" algn="just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zh-CN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购买□</a:t>
                      </a:r>
                      <a:r>
                        <a:rPr lang="en-US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           </a:t>
                      </a:r>
                      <a:r>
                        <a:rPr lang="en-US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       </a:t>
                      </a:r>
                      <a:r>
                        <a:rPr 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租用</a:t>
                      </a:r>
                      <a:r>
                        <a:rPr lang="zh-CN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□</a:t>
                      </a:r>
                      <a:r>
                        <a:rPr lang="en-US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                         </a:t>
                      </a:r>
                      <a:r>
                        <a:rPr lang="en-US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                                                    </a:t>
                      </a:r>
                      <a:r>
                        <a:rPr lang="en-US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(</a:t>
                      </a:r>
                      <a:r>
                        <a:rPr lang="zh-CN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注</a:t>
                      </a:r>
                      <a:r>
                        <a:rPr lang="en-US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:</a:t>
                      </a:r>
                      <a:r>
                        <a:rPr lang="zh-CN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请勾选</a:t>
                      </a:r>
                      <a:r>
                        <a:rPr lang="en-US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)</a:t>
                      </a:r>
                      <a:endParaRPr lang="zh-CN" sz="1600" kern="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5AD5A-2F47-4921-B555-7557B541D50F}" type="slidenum">
              <a:rPr lang="zh-CN" altLang="en-US" smtClean="0"/>
              <a:t>8</a:t>
            </a:fld>
            <a:endParaRPr lang="zh-CN" altLang="en-US"/>
          </a:p>
        </p:txBody>
      </p:sp>
      <p:grpSp>
        <p:nvGrpSpPr>
          <p:cNvPr id="7" name="组合 6"/>
          <p:cNvGrpSpPr/>
          <p:nvPr/>
        </p:nvGrpSpPr>
        <p:grpSpPr>
          <a:xfrm>
            <a:off x="4649180" y="956530"/>
            <a:ext cx="3850303" cy="600262"/>
            <a:chOff x="7269418" y="576748"/>
            <a:chExt cx="1469280" cy="600262"/>
          </a:xfrm>
        </p:grpSpPr>
        <p:sp>
          <p:nvSpPr>
            <p:cNvPr id="8" name="单圆角矩形 7"/>
            <p:cNvSpPr/>
            <p:nvPr/>
          </p:nvSpPr>
          <p:spPr>
            <a:xfrm>
              <a:off x="7269418" y="576748"/>
              <a:ext cx="1469280" cy="600262"/>
            </a:xfrm>
            <a:prstGeom prst="round1Rect">
              <a:avLst/>
            </a:prstGeom>
            <a:solidFill>
              <a:schemeClr val="bg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381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7299322" y="676824"/>
              <a:ext cx="13601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20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黑体" panose="02010609060101010101" pitchFamily="49" charset="-122"/>
                  <a:ea typeface="黑体" panose="02010609060101010101" pitchFamily="49" charset="-122"/>
                </a:rPr>
                <a:t>跨境业务 － 商流及信息流</a:t>
              </a:r>
              <a:endParaRPr lang="zh-CN" alt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C000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encilSketc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36707">
            <a:off x="7083846" y="1300477"/>
            <a:ext cx="1571924" cy="414000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281494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83568" y="1351309"/>
            <a:ext cx="8003232" cy="4525963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zh-CN" altLang="zh-CN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客户</a:t>
            </a:r>
            <a:r>
              <a:rPr lang="zh-CN" altLang="zh-CN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服务</a:t>
            </a:r>
            <a:r>
              <a:rPr lang="zh-CN" altLang="zh-CN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信息</a:t>
            </a:r>
            <a:endParaRPr lang="en-US" altLang="zh-CN" sz="20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5887012"/>
              </p:ext>
            </p:extLst>
          </p:nvPr>
        </p:nvGraphicFramePr>
        <p:xfrm>
          <a:off x="457201" y="2708920"/>
          <a:ext cx="7970317" cy="3151192"/>
        </p:xfrm>
        <a:graphic>
          <a:graphicData uri="http://schemas.openxmlformats.org/drawingml/2006/table">
            <a:tbl>
              <a:tblPr firstRow="1" firstCol="1" bandRow="1" bandCol="1">
                <a:tableStyleId>{5940675A-B579-460E-94D1-54222C63F5DA}</a:tableStyleId>
              </a:tblPr>
              <a:tblGrid>
                <a:gridCol w="1496170"/>
                <a:gridCol w="3311882"/>
                <a:gridCol w="3162265"/>
              </a:tblGrid>
              <a:tr h="504056">
                <a:tc gridSpan="3">
                  <a:txBody>
                    <a:bodyPr/>
                    <a:lstStyle/>
                    <a:p>
                      <a:pPr marL="0" indent="153035" algn="ctr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zh-CN" altLang="en-US" sz="20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第二部分：企业主体跨境业务活动备案</a:t>
                      </a:r>
                      <a:endParaRPr lang="zh-CN" altLang="zh-CN" sz="20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03448">
                <a:tc gridSpan="3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zh-CN" sz="1600" b="1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客户服务</a:t>
                      </a:r>
                      <a:r>
                        <a:rPr lang="zh-CN" sz="1600" b="1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信息</a:t>
                      </a:r>
                      <a:r>
                        <a:rPr lang="zh-CN" altLang="zh-CN" sz="16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（必填）</a:t>
                      </a:r>
                      <a:endParaRPr lang="zh-CN" sz="1600" b="1" kern="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1008112">
                <a:tc rowSpan="4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zh-CN" sz="1600" b="1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客服联系方式</a:t>
                      </a: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1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 </a:t>
                      </a:r>
                      <a:endParaRPr lang="zh-CN" sz="1600" b="1" kern="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1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 </a:t>
                      </a:r>
                      <a:endParaRPr lang="zh-CN" sz="1600" b="1" kern="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1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 </a:t>
                      </a:r>
                      <a:endParaRPr lang="zh-CN" sz="1600" b="1" kern="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1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 </a:t>
                      </a:r>
                      <a:endParaRPr lang="zh-CN" sz="1600" b="1" kern="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indent="133350"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QQ</a:t>
                      </a:r>
                      <a:r>
                        <a:rPr lang="zh-CN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□ </a:t>
                      </a:r>
                      <a:r>
                        <a:rPr lang="en-US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 </a:t>
                      </a:r>
                      <a:r>
                        <a:rPr lang="en-US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  </a:t>
                      </a:r>
                      <a:r>
                        <a:rPr lang="en-US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Skype</a:t>
                      </a:r>
                      <a:r>
                        <a:rPr lang="zh-CN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□</a:t>
                      </a:r>
                      <a:r>
                        <a:rPr lang="en-US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         </a:t>
                      </a:r>
                      <a:r>
                        <a:rPr 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电话</a:t>
                      </a:r>
                      <a:r>
                        <a:rPr lang="zh-CN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□ </a:t>
                      </a:r>
                      <a:r>
                        <a:rPr lang="en-US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  </a:t>
                      </a:r>
                      <a:r>
                        <a:rPr lang="en-US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  </a:t>
                      </a:r>
                      <a:r>
                        <a:rPr lang="zh-CN" altLang="en-US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客服</a:t>
                      </a:r>
                      <a:r>
                        <a:rPr lang="en-US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Email</a:t>
                      </a:r>
                      <a:r>
                        <a:rPr lang="en-US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□</a:t>
                      </a:r>
                      <a:r>
                        <a:rPr lang="en-US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     WEB</a:t>
                      </a:r>
                      <a:r>
                        <a:rPr lang="zh-CN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在线聊天□ </a:t>
                      </a:r>
                    </a:p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(</a:t>
                      </a:r>
                      <a:r>
                        <a:rPr lang="zh-CN" sz="14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注</a:t>
                      </a:r>
                      <a:r>
                        <a:rPr lang="en-US" sz="14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:</a:t>
                      </a:r>
                      <a:r>
                        <a:rPr lang="zh-CN" sz="14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请勾选相关项目，勾选后请在以下表格写明具体内容，未勾选项可以不填写</a:t>
                      </a:r>
                      <a:r>
                        <a:rPr lang="en-US" sz="14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)</a:t>
                      </a:r>
                      <a:endParaRPr lang="zh-CN" sz="1600" kern="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QQ</a:t>
                      </a:r>
                      <a:r>
                        <a:rPr 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号码</a:t>
                      </a:r>
                      <a:r>
                        <a:rPr lang="en-US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:</a:t>
                      </a:r>
                      <a:endParaRPr lang="zh-CN" sz="1600" kern="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电话号码：</a:t>
                      </a:r>
                      <a:endParaRPr lang="zh-CN" altLang="zh-CN" sz="1600" kern="1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客服</a:t>
                      </a:r>
                      <a:r>
                        <a:rPr lang="en-US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Email</a:t>
                      </a:r>
                      <a:r>
                        <a:rPr lang="zh-CN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地址：</a:t>
                      </a:r>
                      <a:endParaRPr lang="zh-CN" altLang="zh-CN" sz="1600" kern="1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/>
                          <a:ea typeface="宋体"/>
                        </a:rPr>
                        <a:t>Skype</a:t>
                      </a:r>
                      <a:r>
                        <a:rPr lang="zh-CN" altLang="en-US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/>
                          <a:ea typeface="宋体"/>
                        </a:rPr>
                        <a:t>用户</a:t>
                      </a:r>
                      <a:r>
                        <a:rPr lang="en-US" alt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/>
                          <a:ea typeface="宋体"/>
                        </a:rPr>
                        <a:t>ID:</a:t>
                      </a:r>
                      <a:endParaRPr lang="zh-CN" altLang="zh-CN" sz="1600" kern="1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WEB</a:t>
                      </a:r>
                      <a:r>
                        <a:rPr lang="zh-CN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在线聊天的</a:t>
                      </a:r>
                      <a:r>
                        <a:rPr lang="en-US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URL</a:t>
                      </a:r>
                      <a:r>
                        <a:rPr lang="zh-CN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地址：</a:t>
                      </a:r>
                      <a:endParaRPr lang="zh-CN" sz="1600" kern="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14888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zh-CN" sz="1600" b="1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客服团队</a:t>
                      </a:r>
                      <a:endParaRPr lang="zh-CN" sz="1600" b="1" kern="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indent="66675"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zh-CN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外包□</a:t>
                      </a:r>
                      <a:r>
                        <a:rPr lang="en-US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         </a:t>
                      </a:r>
                      <a:r>
                        <a:rPr lang="zh-CN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自建□</a:t>
                      </a:r>
                      <a:r>
                        <a:rPr lang="en-US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                 </a:t>
                      </a:r>
                      <a:r>
                        <a:rPr lang="en-US" sz="1600" kern="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                                                         </a:t>
                      </a:r>
                      <a:r>
                        <a:rPr lang="en-US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(</a:t>
                      </a:r>
                      <a:r>
                        <a:rPr lang="zh-CN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注</a:t>
                      </a:r>
                      <a:r>
                        <a:rPr lang="en-US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:</a:t>
                      </a:r>
                      <a:r>
                        <a:rPr lang="zh-CN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请勾选</a:t>
                      </a:r>
                      <a:r>
                        <a:rPr lang="en-US" sz="16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)</a:t>
                      </a:r>
                      <a:endParaRPr lang="zh-CN" sz="1600" kern="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5AD5A-2F47-4921-B555-7557B541D50F}" type="slidenum">
              <a:rPr lang="zh-CN" altLang="en-US" smtClean="0"/>
              <a:t>9</a:t>
            </a:fld>
            <a:endParaRPr lang="zh-CN" altLang="en-US"/>
          </a:p>
        </p:txBody>
      </p:sp>
      <p:sp>
        <p:nvSpPr>
          <p:cNvPr id="7" name="标题 1"/>
          <p:cNvSpPr txBox="1">
            <a:spLocks/>
          </p:cNvSpPr>
          <p:nvPr/>
        </p:nvSpPr>
        <p:spPr>
          <a:xfrm>
            <a:off x="457200" y="446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第二部分：企业主体跨境业务活动备案</a:t>
            </a:r>
            <a:endParaRPr lang="zh-CN" altLang="en-US" sz="32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4572000" y="1440844"/>
            <a:ext cx="3850303" cy="600262"/>
            <a:chOff x="7269418" y="576748"/>
            <a:chExt cx="1469280" cy="600262"/>
          </a:xfrm>
        </p:grpSpPr>
        <p:sp>
          <p:nvSpPr>
            <p:cNvPr id="9" name="单圆角矩形 8"/>
            <p:cNvSpPr/>
            <p:nvPr/>
          </p:nvSpPr>
          <p:spPr>
            <a:xfrm>
              <a:off x="7269418" y="576748"/>
              <a:ext cx="1469280" cy="600262"/>
            </a:xfrm>
            <a:prstGeom prst="round1Rect">
              <a:avLst/>
            </a:prstGeom>
            <a:solidFill>
              <a:schemeClr val="bg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381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7299322" y="676824"/>
              <a:ext cx="13601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20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黑体" panose="02010609060101010101" pitchFamily="49" charset="-122"/>
                  <a:ea typeface="黑体" panose="02010609060101010101" pitchFamily="49" charset="-122"/>
                </a:rPr>
                <a:t>跨境业务 － 商务及信息流</a:t>
              </a:r>
              <a:endParaRPr lang="zh-CN" alt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C000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encilSketc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36707">
            <a:off x="6983475" y="1903163"/>
            <a:ext cx="1571924" cy="414000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476409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753</TotalTime>
  <Words>1182</Words>
  <Application>Microsoft Office PowerPoint</Application>
  <PresentationFormat>全屏显示(4:3)</PresentationFormat>
  <Paragraphs>183</Paragraphs>
  <Slides>16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17" baseType="lpstr">
      <vt:lpstr>Office 主题​​</vt:lpstr>
      <vt:lpstr>深圳市跨境电子商务企业 主体身份备案</vt:lpstr>
      <vt:lpstr>深圳市互联网产业发展专项资金 互联网服务创新扶持计划申请指南</vt:lpstr>
      <vt:lpstr>深圳市跨境电子商务企业 主体身份备案</vt:lpstr>
      <vt:lpstr>备案对象</vt:lpstr>
      <vt:lpstr>备案流程</vt:lpstr>
      <vt:lpstr>备案内容</vt:lpstr>
      <vt:lpstr>第一部分：主体身份基础信息备案</vt:lpstr>
      <vt:lpstr>第二部分：企业主体跨境业务活动备案</vt:lpstr>
      <vt:lpstr>PowerPoint 演示文稿</vt:lpstr>
      <vt:lpstr>PowerPoint 演示文稿</vt:lpstr>
      <vt:lpstr>第三部分：支付与结算相关信息</vt:lpstr>
      <vt:lpstr>第四部分：海外分支机构信息</vt:lpstr>
      <vt:lpstr>附件列表</vt:lpstr>
      <vt:lpstr>真实性承诺</vt:lpstr>
      <vt:lpstr>深圳市跨境电子商务企业主体身份备案</vt:lpstr>
      <vt:lpstr>感谢聆听！欢迎咨询！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深圳市跨境电子商务企业主体身份认定</dc:title>
  <dc:creator>Lenovo</dc:creator>
  <cp:lastModifiedBy>Lenovo</cp:lastModifiedBy>
  <cp:revision>165</cp:revision>
  <dcterms:created xsi:type="dcterms:W3CDTF">2014-02-19T08:17:25Z</dcterms:created>
  <dcterms:modified xsi:type="dcterms:W3CDTF">2014-02-25T02:48:54Z</dcterms:modified>
</cp:coreProperties>
</file>