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100" d="100"/>
          <a:sy n="100" d="100"/>
        </p:scale>
        <p:origin x="-2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833EB67-0E8A-4084-8088-E6330C0CF75A}" type="datetimeFigureOut">
              <a:rPr lang="zh-CN" altLang="en-US" smtClean="0"/>
              <a:pPr/>
              <a:t>2014/2/26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8F8D2-46DC-4188-ABCC-05CEA73CBBC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3EB67-0E8A-4084-8088-E6330C0CF75A}" type="datetimeFigureOut">
              <a:rPr lang="zh-CN" altLang="en-US" smtClean="0"/>
              <a:pPr/>
              <a:t>2014/2/26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8F8D2-46DC-4188-ABCC-05CEA73CBBC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9.xml"/><Relationship Id="rId1" Type="http://schemas.openxmlformats.org/officeDocument/2006/relationships/slideLayout" Target="../slideLayouts/slideLayout2.xml"/><Relationship Id="rId6" Type="http://schemas.openxmlformats.org/officeDocument/2006/relationships/slide" Target="slide13.xml"/><Relationship Id="rId5" Type="http://schemas.openxmlformats.org/officeDocument/2006/relationships/slide" Target="slide12.xml"/><Relationship Id="rId4" Type="http://schemas.openxmlformats.org/officeDocument/2006/relationships/slide" Target="slide11.xml"/></Relationships>
</file>

<file path=ppt/slides/_rels/slide9.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t>消法及网络交易管理办法解读</a:t>
            </a:r>
            <a:endParaRPr lang="zh-CN" altLang="en-US" b="1" dirty="0"/>
          </a:p>
        </p:txBody>
      </p:sp>
      <p:sp>
        <p:nvSpPr>
          <p:cNvPr id="3" name="副标题 2"/>
          <p:cNvSpPr>
            <a:spLocks noGrp="1"/>
          </p:cNvSpPr>
          <p:nvPr>
            <p:ph type="subTitle" idx="1"/>
          </p:nvPr>
        </p:nvSpPr>
        <p:spPr/>
        <p:txBody>
          <a:bodyPr>
            <a:normAutofit/>
          </a:bodyPr>
          <a:lstStyle/>
          <a:p>
            <a:r>
              <a:rPr lang="zh-CN" altLang="en-US" sz="2400" dirty="0" smtClean="0">
                <a:solidFill>
                  <a:srgbClr val="FF0000"/>
                </a:solidFill>
                <a:latin typeface="楷体" pitchFamily="49" charset="-122"/>
                <a:ea typeface="楷体" pitchFamily="49" charset="-122"/>
              </a:rPr>
              <a:t>深圳市市场监管局电子商务处</a:t>
            </a:r>
            <a:endParaRPr lang="zh-CN" altLang="en-US" sz="2400" dirty="0">
              <a:solidFill>
                <a:srgbClr val="FF0000"/>
              </a:solidFill>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sz="3200" dirty="0" smtClean="0"/>
              <a:t>第十九条【不正当竞争行为】</a:t>
            </a:r>
            <a:endParaRPr lang="zh-CN" altLang="en-US" sz="3200" dirty="0"/>
          </a:p>
        </p:txBody>
      </p:sp>
      <p:sp>
        <p:nvSpPr>
          <p:cNvPr id="3" name="内容占位符 2"/>
          <p:cNvSpPr>
            <a:spLocks noGrp="1"/>
          </p:cNvSpPr>
          <p:nvPr>
            <p:ph idx="1"/>
          </p:nvPr>
        </p:nvSpPr>
        <p:spPr/>
        <p:txBody>
          <a:bodyPr>
            <a:normAutofit fontScale="85000" lnSpcReduction="20000"/>
          </a:bodyPr>
          <a:lstStyle/>
          <a:p>
            <a:pPr>
              <a:buNone/>
            </a:pPr>
            <a:r>
              <a:rPr lang="en-US" altLang="zh-CN" sz="2400" dirty="0" smtClean="0"/>
              <a:t>                </a:t>
            </a:r>
            <a:r>
              <a:rPr lang="zh-CN" altLang="zh-CN" sz="2400" dirty="0" smtClean="0"/>
              <a:t>网络</a:t>
            </a:r>
            <a:r>
              <a:rPr lang="zh-CN" altLang="zh-CN" sz="2400" dirty="0"/>
              <a:t>商品经营者、有关服务经营者销售商品或者服务，应当遵守《反不正当竞争法》等法律的规定，不得以不正当竞争方式损害其他经营者的合法权益、扰乱社会经济秩序。同时，不得利用网络技术手段或者载体等方式，从事下列不正当竞争行为：</a:t>
            </a:r>
          </a:p>
          <a:p>
            <a:pPr>
              <a:buNone/>
            </a:pPr>
            <a:r>
              <a:rPr lang="en-US" altLang="zh-CN" sz="2400" dirty="0" smtClean="0"/>
              <a:t>               (</a:t>
            </a:r>
            <a:r>
              <a:rPr lang="zh-CN" altLang="zh-CN" sz="2400" dirty="0"/>
              <a:t>一</a:t>
            </a:r>
            <a:r>
              <a:rPr lang="en-US" altLang="zh-CN" sz="2400" dirty="0"/>
              <a:t>)</a:t>
            </a:r>
            <a:r>
              <a:rPr lang="zh-CN" altLang="zh-CN" sz="2400" dirty="0">
                <a:solidFill>
                  <a:srgbClr val="FF0000"/>
                </a:solidFill>
              </a:rPr>
              <a:t>擅自使用知名网站特有的域名、名称、标识</a:t>
            </a:r>
            <a:r>
              <a:rPr lang="zh-CN" altLang="zh-CN" sz="2400" dirty="0"/>
              <a:t>或者使用与知名网站近似的域名、名称、标识，与他人知名网站相混淆，造成消费者误认；</a:t>
            </a:r>
          </a:p>
          <a:p>
            <a:pPr>
              <a:buNone/>
            </a:pPr>
            <a:r>
              <a:rPr lang="en-US" altLang="zh-CN" sz="2400" dirty="0" smtClean="0"/>
              <a:t>               (</a:t>
            </a:r>
            <a:r>
              <a:rPr lang="zh-CN" altLang="zh-CN" sz="2400" dirty="0"/>
              <a:t>二</a:t>
            </a:r>
            <a:r>
              <a:rPr lang="en-US" altLang="zh-CN" sz="2400" dirty="0"/>
              <a:t>)</a:t>
            </a:r>
            <a:r>
              <a:rPr lang="zh-CN" altLang="zh-CN" sz="2400" dirty="0"/>
              <a:t>擅自使用、伪造</a:t>
            </a:r>
            <a:r>
              <a:rPr lang="zh-CN" altLang="zh-CN" sz="2400" dirty="0">
                <a:solidFill>
                  <a:srgbClr val="FF0000"/>
                </a:solidFill>
              </a:rPr>
              <a:t>政府部门或者社会团体电子标识</a:t>
            </a:r>
            <a:r>
              <a:rPr lang="zh-CN" altLang="zh-CN" sz="2400" dirty="0"/>
              <a:t>，进行引人误解的虚假宣传；</a:t>
            </a:r>
          </a:p>
          <a:p>
            <a:pPr>
              <a:buNone/>
            </a:pPr>
            <a:r>
              <a:rPr lang="en-US" altLang="zh-CN" sz="2400" dirty="0" smtClean="0"/>
              <a:t>               (</a:t>
            </a:r>
            <a:r>
              <a:rPr lang="zh-CN" altLang="zh-CN" sz="2400" dirty="0"/>
              <a:t>三</a:t>
            </a:r>
            <a:r>
              <a:rPr lang="en-US" altLang="zh-CN" sz="2400" dirty="0"/>
              <a:t>)</a:t>
            </a:r>
            <a:r>
              <a:rPr lang="zh-CN" altLang="zh-CN" sz="2400" dirty="0"/>
              <a:t>以虚拟物品为奖品进行抽奖式的</a:t>
            </a:r>
            <a:r>
              <a:rPr lang="zh-CN" altLang="zh-CN" sz="2400" dirty="0">
                <a:solidFill>
                  <a:srgbClr val="FF0000"/>
                </a:solidFill>
              </a:rPr>
              <a:t>有奖销售</a:t>
            </a:r>
            <a:r>
              <a:rPr lang="zh-CN" altLang="zh-CN" sz="2400" dirty="0"/>
              <a:t>，虚拟物品在网络市场约定金额超过法律法规允许的限额；</a:t>
            </a:r>
          </a:p>
          <a:p>
            <a:pPr>
              <a:buNone/>
            </a:pPr>
            <a:r>
              <a:rPr lang="en-US" altLang="zh-CN" sz="2400" dirty="0" smtClean="0"/>
              <a:t>               (</a:t>
            </a:r>
            <a:r>
              <a:rPr lang="zh-CN" altLang="zh-CN" sz="2400" dirty="0"/>
              <a:t>四</a:t>
            </a:r>
            <a:r>
              <a:rPr lang="en-US" altLang="zh-CN" sz="2400" dirty="0"/>
              <a:t>)</a:t>
            </a:r>
            <a:r>
              <a:rPr lang="zh-CN" altLang="zh-CN" sz="2400" dirty="0"/>
              <a:t>以</a:t>
            </a:r>
            <a:r>
              <a:rPr lang="zh-CN" altLang="zh-CN" sz="2400" dirty="0">
                <a:solidFill>
                  <a:srgbClr val="FF0000"/>
                </a:solidFill>
              </a:rPr>
              <a:t>虚构交易、删除不利评价</a:t>
            </a:r>
            <a:r>
              <a:rPr lang="zh-CN" altLang="zh-CN" sz="2400" dirty="0"/>
              <a:t>等形式，为自己或他人提升商业信誉；</a:t>
            </a:r>
          </a:p>
          <a:p>
            <a:pPr>
              <a:buNone/>
            </a:pPr>
            <a:r>
              <a:rPr lang="en-US" altLang="zh-CN" sz="2400" dirty="0" smtClean="0"/>
              <a:t>               (</a:t>
            </a:r>
            <a:r>
              <a:rPr lang="zh-CN" altLang="zh-CN" sz="2400" dirty="0"/>
              <a:t>五</a:t>
            </a:r>
            <a:r>
              <a:rPr lang="en-US" altLang="zh-CN" sz="2400" dirty="0"/>
              <a:t>)</a:t>
            </a:r>
            <a:r>
              <a:rPr lang="zh-CN" altLang="zh-CN" sz="2400" dirty="0"/>
              <a:t>以交易达成后违背事实的</a:t>
            </a:r>
            <a:r>
              <a:rPr lang="zh-CN" altLang="zh-CN" sz="2400" dirty="0">
                <a:solidFill>
                  <a:srgbClr val="FF0000"/>
                </a:solidFill>
              </a:rPr>
              <a:t>恶意评价</a:t>
            </a:r>
            <a:r>
              <a:rPr lang="zh-CN" altLang="zh-CN" sz="2400" dirty="0"/>
              <a:t>损害竞争对手的商业信誉；</a:t>
            </a:r>
          </a:p>
          <a:p>
            <a:pPr>
              <a:buNone/>
            </a:pPr>
            <a:r>
              <a:rPr lang="en-US" altLang="zh-CN" sz="2400" dirty="0" smtClean="0"/>
              <a:t>               (</a:t>
            </a:r>
            <a:r>
              <a:rPr lang="zh-CN" altLang="zh-CN" sz="2400" dirty="0"/>
              <a:t>六</a:t>
            </a:r>
            <a:r>
              <a:rPr lang="en-US" altLang="zh-CN" sz="2400" dirty="0"/>
              <a:t>)</a:t>
            </a:r>
            <a:r>
              <a:rPr lang="zh-CN" altLang="zh-CN" sz="2400" dirty="0"/>
              <a:t>法律、法规规定的其他不正当竞争行为。</a:t>
            </a:r>
            <a:endParaRPr lang="zh-CN" altLang="en-US" sz="2400" dirty="0"/>
          </a:p>
        </p:txBody>
      </p:sp>
      <p:sp>
        <p:nvSpPr>
          <p:cNvPr id="4" name="右箭头 3">
            <a:hlinkClick r:id="rId2" action="ppaction://hlinksldjump"/>
          </p:cNvPr>
          <p:cNvSpPr/>
          <p:nvPr/>
        </p:nvSpPr>
        <p:spPr>
          <a:xfrm>
            <a:off x="7380312" y="5949280"/>
            <a:ext cx="864096" cy="4126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sz="3200" dirty="0" smtClean="0"/>
              <a:t>第二十条【技术攻击】</a:t>
            </a:r>
            <a:endParaRPr lang="zh-CN" altLang="en-US" sz="3200" dirty="0"/>
          </a:p>
        </p:txBody>
      </p:sp>
      <p:sp>
        <p:nvSpPr>
          <p:cNvPr id="3" name="内容占位符 2"/>
          <p:cNvSpPr>
            <a:spLocks noGrp="1"/>
          </p:cNvSpPr>
          <p:nvPr>
            <p:ph idx="1"/>
          </p:nvPr>
        </p:nvSpPr>
        <p:spPr/>
        <p:txBody>
          <a:bodyPr>
            <a:normAutofit/>
          </a:bodyPr>
          <a:lstStyle/>
          <a:p>
            <a:pPr>
              <a:buNone/>
            </a:pPr>
            <a:r>
              <a:rPr lang="en-US" altLang="zh-CN" sz="2400" dirty="0" smtClean="0"/>
              <a:t>              </a:t>
            </a:r>
            <a:r>
              <a:rPr lang="zh-CN" altLang="zh-CN" sz="2400" dirty="0" smtClean="0"/>
              <a:t>网络</a:t>
            </a:r>
            <a:r>
              <a:rPr lang="zh-CN" altLang="zh-CN" sz="2400" dirty="0"/>
              <a:t>商品经营者、有关服务经营者不得对竞争对手的网站或者网页进行</a:t>
            </a:r>
            <a:r>
              <a:rPr lang="zh-CN" altLang="zh-CN" sz="2400" dirty="0">
                <a:solidFill>
                  <a:srgbClr val="FF0000"/>
                </a:solidFill>
              </a:rPr>
              <a:t>非法技术攻击</a:t>
            </a:r>
            <a:r>
              <a:rPr lang="zh-CN" altLang="zh-CN" sz="2400" dirty="0"/>
              <a:t>，造成竞争对手无法正常经营。</a:t>
            </a:r>
            <a:endParaRPr lang="zh-CN" altLang="en-US" sz="2400" dirty="0"/>
          </a:p>
        </p:txBody>
      </p:sp>
      <p:sp>
        <p:nvSpPr>
          <p:cNvPr id="4" name="右箭头 3">
            <a:hlinkClick r:id="rId2" action="ppaction://hlinksldjump"/>
          </p:cNvPr>
          <p:cNvSpPr/>
          <p:nvPr/>
        </p:nvSpPr>
        <p:spPr>
          <a:xfrm>
            <a:off x="7380312" y="5949280"/>
            <a:ext cx="864096" cy="4126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sz="3200" dirty="0" smtClean="0"/>
              <a:t>第二十九条【区分自营他营】</a:t>
            </a:r>
            <a:endParaRPr lang="zh-CN" altLang="en-US" sz="3200" dirty="0"/>
          </a:p>
        </p:txBody>
      </p:sp>
      <p:sp>
        <p:nvSpPr>
          <p:cNvPr id="3" name="内容占位符 2"/>
          <p:cNvSpPr>
            <a:spLocks noGrp="1"/>
          </p:cNvSpPr>
          <p:nvPr>
            <p:ph idx="1"/>
          </p:nvPr>
        </p:nvSpPr>
        <p:spPr/>
        <p:txBody>
          <a:bodyPr>
            <a:normAutofit/>
          </a:bodyPr>
          <a:lstStyle/>
          <a:p>
            <a:pPr>
              <a:buNone/>
            </a:pPr>
            <a:r>
              <a:rPr lang="en-US" altLang="zh-CN" sz="2400" dirty="0" smtClean="0"/>
              <a:t>              </a:t>
            </a:r>
            <a:r>
              <a:rPr lang="zh-CN" altLang="zh-CN" sz="2400" dirty="0" smtClean="0"/>
              <a:t>第三</a:t>
            </a:r>
            <a:r>
              <a:rPr lang="zh-CN" altLang="zh-CN" sz="2400" dirty="0"/>
              <a:t>方交易平台经营者在平台上开展商品或者服务自营业务的，应当以显著方式对</a:t>
            </a:r>
            <a:r>
              <a:rPr lang="zh-CN" altLang="zh-CN" sz="2400" dirty="0">
                <a:solidFill>
                  <a:srgbClr val="FF0000"/>
                </a:solidFill>
              </a:rPr>
              <a:t>自营</a:t>
            </a:r>
            <a:r>
              <a:rPr lang="zh-CN" altLang="zh-CN" sz="2400" dirty="0"/>
              <a:t>部分和平台内其他经营者经营部分进行</a:t>
            </a:r>
            <a:r>
              <a:rPr lang="zh-CN" altLang="zh-CN" sz="2400" dirty="0">
                <a:solidFill>
                  <a:srgbClr val="FF0000"/>
                </a:solidFill>
              </a:rPr>
              <a:t>区分和标记</a:t>
            </a:r>
            <a:r>
              <a:rPr lang="zh-CN" altLang="zh-CN" sz="2400" dirty="0"/>
              <a:t>，避免消费者产生误解。</a:t>
            </a:r>
          </a:p>
          <a:p>
            <a:pPr>
              <a:buNone/>
            </a:pPr>
            <a:endParaRPr lang="zh-CN" altLang="en-US" sz="2400" dirty="0"/>
          </a:p>
        </p:txBody>
      </p:sp>
      <p:sp>
        <p:nvSpPr>
          <p:cNvPr id="4" name="右箭头 3">
            <a:hlinkClick r:id="rId2" action="ppaction://hlinksldjump"/>
          </p:cNvPr>
          <p:cNvSpPr/>
          <p:nvPr/>
        </p:nvSpPr>
        <p:spPr>
          <a:xfrm>
            <a:off x="7380312" y="5949280"/>
            <a:ext cx="864096" cy="4126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sz="3200" dirty="0" smtClean="0"/>
              <a:t>第三十七条【披露宣传推广性质】</a:t>
            </a:r>
            <a:endParaRPr lang="zh-CN" altLang="en-US" sz="3200" dirty="0"/>
          </a:p>
        </p:txBody>
      </p:sp>
      <p:sp>
        <p:nvSpPr>
          <p:cNvPr id="3" name="内容占位符 2"/>
          <p:cNvSpPr>
            <a:spLocks noGrp="1"/>
          </p:cNvSpPr>
          <p:nvPr>
            <p:ph idx="1"/>
          </p:nvPr>
        </p:nvSpPr>
        <p:spPr/>
        <p:txBody>
          <a:bodyPr>
            <a:normAutofit/>
          </a:bodyPr>
          <a:lstStyle/>
          <a:p>
            <a:pPr>
              <a:buNone/>
            </a:pPr>
            <a:r>
              <a:rPr lang="en-US" altLang="zh-CN" sz="2400" dirty="0" smtClean="0"/>
              <a:t>             </a:t>
            </a:r>
            <a:r>
              <a:rPr lang="zh-CN" altLang="zh-CN" sz="2400" dirty="0" smtClean="0"/>
              <a:t>为</a:t>
            </a:r>
            <a:r>
              <a:rPr lang="zh-CN" altLang="zh-CN" sz="2400" dirty="0"/>
              <a:t>网络商品交易提供宣传推广服务应当符合相关法律、法规、规章的规定。</a:t>
            </a:r>
          </a:p>
          <a:p>
            <a:pPr>
              <a:buNone/>
            </a:pPr>
            <a:r>
              <a:rPr lang="en-US" altLang="zh-CN" sz="2400" dirty="0" smtClean="0"/>
              <a:t>             </a:t>
            </a:r>
            <a:r>
              <a:rPr lang="zh-CN" altLang="zh-CN" sz="2400" dirty="0" smtClean="0"/>
              <a:t>通过</a:t>
            </a:r>
            <a:r>
              <a:rPr lang="zh-CN" altLang="zh-CN" sz="2400" dirty="0">
                <a:solidFill>
                  <a:srgbClr val="FF0000"/>
                </a:solidFill>
              </a:rPr>
              <a:t>博客、微博</a:t>
            </a:r>
            <a:r>
              <a:rPr lang="zh-CN" altLang="zh-CN" sz="2400" dirty="0"/>
              <a:t>等网络社交载体</a:t>
            </a:r>
            <a:r>
              <a:rPr lang="zh-CN" altLang="zh-CN" sz="2400" dirty="0">
                <a:solidFill>
                  <a:srgbClr val="FF0000"/>
                </a:solidFill>
              </a:rPr>
              <a:t>提供宣传推广服务</a:t>
            </a:r>
            <a:r>
              <a:rPr lang="zh-CN" altLang="zh-CN" sz="2400" dirty="0"/>
              <a:t>、评论商品或者服务并因此取得酬劳的，应当</a:t>
            </a:r>
            <a:r>
              <a:rPr lang="zh-CN" altLang="zh-CN" sz="2400" dirty="0">
                <a:solidFill>
                  <a:srgbClr val="FF0000"/>
                </a:solidFill>
              </a:rPr>
              <a:t>如实披露</a:t>
            </a:r>
            <a:r>
              <a:rPr lang="zh-CN" altLang="zh-CN" sz="2400" dirty="0"/>
              <a:t>其性质，避免消费者产生误解。</a:t>
            </a:r>
            <a:endParaRPr lang="zh-CN" alt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smtClean="0"/>
              <a:t>Thank you!</a:t>
            </a:r>
            <a:endParaRPr lang="zh-CN" altLang="en-US" dirty="0"/>
          </a:p>
        </p:txBody>
      </p:sp>
      <p:sp>
        <p:nvSpPr>
          <p:cNvPr id="3" name="副标题 2"/>
          <p:cNvSpPr>
            <a:spLocks noGrp="1"/>
          </p:cNvSpPr>
          <p:nvPr>
            <p:ph type="subTitle" idx="1"/>
          </p:nvPr>
        </p:nvSpPr>
        <p:spPr/>
        <p:txBody>
          <a:bodyPr>
            <a:normAutofit/>
          </a:bodyPr>
          <a:lstStyle/>
          <a:p>
            <a:endParaRPr lang="zh-CN" alt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dirty="0" smtClean="0"/>
              <a:t>消费者权益保护法</a:t>
            </a:r>
            <a:endParaRPr lang="zh-CN" altLang="en-US" dirty="0"/>
          </a:p>
        </p:txBody>
      </p:sp>
      <p:sp>
        <p:nvSpPr>
          <p:cNvPr id="3" name="内容占位符 2"/>
          <p:cNvSpPr>
            <a:spLocks noGrp="1"/>
          </p:cNvSpPr>
          <p:nvPr>
            <p:ph idx="1"/>
          </p:nvPr>
        </p:nvSpPr>
        <p:spPr/>
        <p:txBody>
          <a:bodyPr/>
          <a:lstStyle/>
          <a:p>
            <a:r>
              <a:rPr lang="zh-CN" altLang="zh-CN" sz="2400" dirty="0">
                <a:hlinkClick r:id="rId2" action="ppaction://hlinksldjump"/>
              </a:rPr>
              <a:t>第二十五条</a:t>
            </a:r>
            <a:r>
              <a:rPr lang="zh-CN" altLang="zh-CN" sz="2400" dirty="0" smtClean="0">
                <a:hlinkClick r:id="rId2" action="ppaction://hlinksldjump"/>
              </a:rPr>
              <a:t>【无理由退货制度】</a:t>
            </a:r>
            <a:endParaRPr lang="en-US" altLang="zh-CN" sz="2400" dirty="0" smtClean="0"/>
          </a:p>
          <a:p>
            <a:r>
              <a:rPr lang="zh-CN" altLang="zh-CN" sz="2400" dirty="0">
                <a:hlinkClick r:id="rId3" action="ppaction://hlinksldjump"/>
              </a:rPr>
              <a:t>第二十六条</a:t>
            </a:r>
            <a:r>
              <a:rPr lang="zh-CN" altLang="zh-CN" sz="2400" dirty="0" smtClean="0">
                <a:hlinkClick r:id="rId3" action="ppaction://hlinksldjump"/>
              </a:rPr>
              <a:t>【格式条款的限制】</a:t>
            </a:r>
            <a:endParaRPr lang="en-US" altLang="zh-CN" sz="2400" dirty="0" smtClean="0"/>
          </a:p>
          <a:p>
            <a:r>
              <a:rPr lang="zh-CN" altLang="zh-CN" sz="2400" dirty="0">
                <a:hlinkClick r:id="rId4" action="ppaction://hlinksldjump"/>
              </a:rPr>
              <a:t>第二十八条</a:t>
            </a:r>
            <a:r>
              <a:rPr lang="zh-CN" altLang="zh-CN" sz="2400" dirty="0" smtClean="0">
                <a:hlinkClick r:id="rId4" action="ppaction://hlinksldjump"/>
              </a:rPr>
              <a:t>【特定领域经营者的信息披露义务】</a:t>
            </a:r>
            <a:endParaRPr lang="en-US" altLang="zh-CN" sz="2400" dirty="0" smtClean="0"/>
          </a:p>
          <a:p>
            <a:r>
              <a:rPr lang="zh-CN" altLang="zh-CN" sz="2400" dirty="0">
                <a:hlinkClick r:id="rId5" action="ppaction://hlinksldjump"/>
              </a:rPr>
              <a:t>第二十九条</a:t>
            </a:r>
            <a:r>
              <a:rPr lang="zh-CN" altLang="zh-CN" sz="2400" dirty="0" smtClean="0">
                <a:hlinkClick r:id="rId5" action="ppaction://hlinksldjump"/>
              </a:rPr>
              <a:t>【收集使用消费者的个人信息】</a:t>
            </a:r>
            <a:endParaRPr lang="en-US" altLang="zh-CN" sz="2400" dirty="0" smtClean="0"/>
          </a:p>
          <a:p>
            <a:r>
              <a:rPr lang="zh-CN" altLang="zh-CN" sz="2400" dirty="0">
                <a:hlinkClick r:id="rId6" action="ppaction://hlinksldjump"/>
              </a:rPr>
              <a:t>第四十四条【网络交易平台提供者的责任】</a:t>
            </a:r>
            <a:r>
              <a:rPr lang="zh-CN" altLang="zh-CN" dirty="0">
                <a:hlinkClick r:id="rId6" action="ppaction://hlinksldjump"/>
              </a:rPr>
              <a:t> </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zh-CN" sz="3200" dirty="0" smtClean="0"/>
              <a:t>第二十五条【无理由退货制度】 </a:t>
            </a:r>
            <a:endParaRPr lang="zh-CN" altLang="en-US" sz="3200" dirty="0"/>
          </a:p>
        </p:txBody>
      </p:sp>
      <p:sp>
        <p:nvSpPr>
          <p:cNvPr id="3" name="内容占位符 2"/>
          <p:cNvSpPr>
            <a:spLocks noGrp="1"/>
          </p:cNvSpPr>
          <p:nvPr>
            <p:ph idx="1"/>
          </p:nvPr>
        </p:nvSpPr>
        <p:spPr/>
        <p:txBody>
          <a:bodyPr>
            <a:normAutofit fontScale="70000" lnSpcReduction="20000"/>
          </a:bodyPr>
          <a:lstStyle/>
          <a:p>
            <a:pPr>
              <a:buNone/>
            </a:pPr>
            <a:r>
              <a:rPr lang="en-US" altLang="zh-CN" dirty="0" smtClean="0"/>
              <a:t>               </a:t>
            </a:r>
            <a:r>
              <a:rPr lang="zh-CN" altLang="zh-CN" dirty="0" smtClean="0"/>
              <a:t>经营者</a:t>
            </a:r>
            <a:r>
              <a:rPr lang="zh-CN" altLang="zh-CN" dirty="0"/>
              <a:t>采用网络、电视、电话、邮购等方式销售商品，</a:t>
            </a:r>
            <a:r>
              <a:rPr lang="zh-CN" altLang="zh-CN" dirty="0">
                <a:solidFill>
                  <a:srgbClr val="FF0000"/>
                </a:solidFill>
              </a:rPr>
              <a:t>消费者有权自收到商品之日起七日内退货，且无需说明理由</a:t>
            </a:r>
            <a:r>
              <a:rPr lang="zh-CN" altLang="zh-CN" dirty="0"/>
              <a:t>，但下列商品除外</a:t>
            </a:r>
            <a:r>
              <a:rPr lang="zh-CN" altLang="zh-CN" dirty="0" smtClean="0"/>
              <a:t>：</a:t>
            </a:r>
            <a:endParaRPr lang="en-US" altLang="zh-CN" dirty="0" smtClean="0"/>
          </a:p>
          <a:p>
            <a:pPr>
              <a:buNone/>
            </a:pPr>
            <a:r>
              <a:rPr lang="en-US" altLang="zh-CN" dirty="0" smtClean="0"/>
              <a:t>           </a:t>
            </a:r>
            <a:r>
              <a:rPr lang="zh-CN" altLang="zh-CN" dirty="0" smtClean="0"/>
              <a:t>（</a:t>
            </a:r>
            <a:r>
              <a:rPr lang="zh-CN" altLang="zh-CN" dirty="0"/>
              <a:t>一）消费者定作的；</a:t>
            </a:r>
          </a:p>
          <a:p>
            <a:pPr>
              <a:buNone/>
            </a:pPr>
            <a:r>
              <a:rPr lang="en-US" altLang="zh-CN" dirty="0" smtClean="0"/>
              <a:t>           </a:t>
            </a:r>
            <a:r>
              <a:rPr lang="zh-CN" altLang="zh-CN" dirty="0" smtClean="0"/>
              <a:t>（</a:t>
            </a:r>
            <a:r>
              <a:rPr lang="zh-CN" altLang="zh-CN" dirty="0"/>
              <a:t>二）鲜活易腐的；</a:t>
            </a:r>
          </a:p>
          <a:p>
            <a:pPr>
              <a:buNone/>
            </a:pPr>
            <a:r>
              <a:rPr lang="en-US" altLang="zh-CN" dirty="0" smtClean="0"/>
              <a:t>           </a:t>
            </a:r>
            <a:r>
              <a:rPr lang="zh-CN" altLang="zh-CN" dirty="0" smtClean="0"/>
              <a:t>（</a:t>
            </a:r>
            <a:r>
              <a:rPr lang="zh-CN" altLang="zh-CN" dirty="0"/>
              <a:t>三）在线下载或者消费者拆封的音像制品、计算机软件等数字化商品；</a:t>
            </a:r>
          </a:p>
          <a:p>
            <a:pPr>
              <a:buNone/>
            </a:pPr>
            <a:r>
              <a:rPr lang="en-US" altLang="zh-CN" dirty="0" smtClean="0"/>
              <a:t>            </a:t>
            </a:r>
            <a:r>
              <a:rPr lang="zh-CN" altLang="zh-CN" dirty="0" smtClean="0"/>
              <a:t>（</a:t>
            </a:r>
            <a:r>
              <a:rPr lang="zh-CN" altLang="zh-CN" dirty="0"/>
              <a:t>四）交付的报纸、期刊。</a:t>
            </a:r>
          </a:p>
          <a:p>
            <a:pPr>
              <a:buNone/>
            </a:pPr>
            <a:r>
              <a:rPr lang="en-US" altLang="zh-CN" dirty="0"/>
              <a:t> </a:t>
            </a:r>
            <a:r>
              <a:rPr lang="en-US" altLang="zh-CN" dirty="0" smtClean="0"/>
              <a:t>             </a:t>
            </a:r>
            <a:r>
              <a:rPr lang="zh-CN" altLang="zh-CN" dirty="0" smtClean="0"/>
              <a:t>除</a:t>
            </a:r>
            <a:r>
              <a:rPr lang="zh-CN" altLang="zh-CN" dirty="0"/>
              <a:t>前款所列商品外，其他根据商品性质并经消费者在购买时确认不宜退货的商品，不适用无理由退货。</a:t>
            </a:r>
          </a:p>
          <a:p>
            <a:pPr>
              <a:buNone/>
            </a:pPr>
            <a:r>
              <a:rPr lang="en-US" altLang="zh-CN" dirty="0" smtClean="0"/>
              <a:t>              </a:t>
            </a:r>
            <a:r>
              <a:rPr lang="zh-CN" altLang="zh-CN" dirty="0" smtClean="0"/>
              <a:t>消费者</a:t>
            </a:r>
            <a:r>
              <a:rPr lang="zh-CN" altLang="zh-CN" dirty="0"/>
              <a:t>退货的商品应当完好。经营者应当自收到退回商品之日起七日内返还消费者支付的商品价款。退回商品的运费由消费者承担；经营者和消费者另有约定的，按照约定。</a:t>
            </a:r>
            <a:endParaRPr lang="zh-CN" altLang="en-US" dirty="0"/>
          </a:p>
        </p:txBody>
      </p:sp>
      <p:sp>
        <p:nvSpPr>
          <p:cNvPr id="4" name="右箭头 3">
            <a:hlinkClick r:id="rId2" action="ppaction://hlinksldjump"/>
          </p:cNvPr>
          <p:cNvSpPr/>
          <p:nvPr/>
        </p:nvSpPr>
        <p:spPr>
          <a:xfrm>
            <a:off x="7596336" y="6093296"/>
            <a:ext cx="43204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sz="3200" dirty="0" smtClean="0"/>
              <a:t>第二十六条【格式条款的限制】</a:t>
            </a:r>
            <a:endParaRPr lang="zh-CN" altLang="en-US" sz="3200" dirty="0"/>
          </a:p>
        </p:txBody>
      </p:sp>
      <p:sp>
        <p:nvSpPr>
          <p:cNvPr id="3" name="内容占位符 2"/>
          <p:cNvSpPr>
            <a:spLocks noGrp="1"/>
          </p:cNvSpPr>
          <p:nvPr>
            <p:ph idx="1"/>
          </p:nvPr>
        </p:nvSpPr>
        <p:spPr/>
        <p:txBody>
          <a:bodyPr>
            <a:normAutofit/>
          </a:bodyPr>
          <a:lstStyle/>
          <a:p>
            <a:pPr>
              <a:buNone/>
            </a:pPr>
            <a:r>
              <a:rPr lang="en-US" altLang="zh-CN" sz="2200" dirty="0" smtClean="0"/>
              <a:t>               </a:t>
            </a:r>
            <a:r>
              <a:rPr lang="zh-CN" altLang="zh-CN" sz="2200" dirty="0" smtClean="0"/>
              <a:t>经营者</a:t>
            </a:r>
            <a:r>
              <a:rPr lang="zh-CN" altLang="zh-CN" sz="2200" dirty="0"/>
              <a:t>在经营活动中使用格式条款的，</a:t>
            </a:r>
            <a:r>
              <a:rPr lang="zh-CN" altLang="zh-CN" sz="2200" dirty="0">
                <a:solidFill>
                  <a:srgbClr val="FF0000"/>
                </a:solidFill>
              </a:rPr>
              <a:t>应当以显著方式提请消费者</a:t>
            </a:r>
            <a:r>
              <a:rPr lang="zh-CN" altLang="zh-CN" sz="2200" dirty="0"/>
              <a:t>注意商品或者服务的数量和质量、价款或者费用、履行期限和方式、安全注意事项和风险警示、售后服务、民事责任等与消费者有重大利害关系的内容，并按照消费者的要求予以说明。</a:t>
            </a:r>
          </a:p>
          <a:p>
            <a:pPr>
              <a:buNone/>
            </a:pPr>
            <a:r>
              <a:rPr lang="en-US" altLang="zh-CN" sz="2200" dirty="0" smtClean="0"/>
              <a:t>              </a:t>
            </a:r>
            <a:r>
              <a:rPr lang="zh-CN" altLang="zh-CN" sz="2200" dirty="0" smtClean="0"/>
              <a:t>经营者</a:t>
            </a:r>
            <a:r>
              <a:rPr lang="zh-CN" altLang="zh-CN" sz="2200" dirty="0"/>
              <a:t>不得以格式条款、通知、声明、店堂告示等方式，作出</a:t>
            </a:r>
            <a:r>
              <a:rPr lang="zh-CN" altLang="zh-CN" sz="2200" dirty="0">
                <a:solidFill>
                  <a:srgbClr val="FF0000"/>
                </a:solidFill>
              </a:rPr>
              <a:t>排除或者限制消费者权利</a:t>
            </a:r>
            <a:r>
              <a:rPr lang="zh-CN" altLang="zh-CN" sz="2200" dirty="0"/>
              <a:t>、</a:t>
            </a:r>
            <a:r>
              <a:rPr lang="zh-CN" altLang="zh-CN" sz="2200" dirty="0">
                <a:solidFill>
                  <a:srgbClr val="FF0000"/>
                </a:solidFill>
              </a:rPr>
              <a:t>减轻或者免除经营者责任</a:t>
            </a:r>
            <a:r>
              <a:rPr lang="zh-CN" altLang="zh-CN" sz="2200" dirty="0"/>
              <a:t>、</a:t>
            </a:r>
            <a:r>
              <a:rPr lang="zh-CN" altLang="zh-CN" sz="2200" dirty="0">
                <a:solidFill>
                  <a:srgbClr val="FF0000"/>
                </a:solidFill>
              </a:rPr>
              <a:t>加重消费者责任</a:t>
            </a:r>
            <a:r>
              <a:rPr lang="zh-CN" altLang="zh-CN" sz="2200" dirty="0"/>
              <a:t>等对消费者不公平、不合理的规定，不得利用格式条款并</a:t>
            </a:r>
            <a:r>
              <a:rPr lang="zh-CN" altLang="zh-CN" sz="2200" dirty="0">
                <a:solidFill>
                  <a:srgbClr val="FF0000"/>
                </a:solidFill>
              </a:rPr>
              <a:t>借助技术手段强制交易</a:t>
            </a:r>
            <a:r>
              <a:rPr lang="zh-CN" altLang="zh-CN" sz="2200" dirty="0"/>
              <a:t>。</a:t>
            </a:r>
          </a:p>
          <a:p>
            <a:pPr>
              <a:buNone/>
            </a:pPr>
            <a:r>
              <a:rPr lang="en-US" altLang="zh-CN" sz="2200" dirty="0" smtClean="0"/>
              <a:t>              </a:t>
            </a:r>
            <a:r>
              <a:rPr lang="zh-CN" altLang="zh-CN" sz="2200" dirty="0" smtClean="0"/>
              <a:t>格式</a:t>
            </a:r>
            <a:r>
              <a:rPr lang="zh-CN" altLang="zh-CN" sz="2200" dirty="0"/>
              <a:t>条款、通知、声明、店堂告示等含有前款所列内容的，其内容无效。</a:t>
            </a:r>
          </a:p>
          <a:p>
            <a:endParaRPr lang="zh-CN" altLang="en-US" dirty="0"/>
          </a:p>
        </p:txBody>
      </p:sp>
      <p:sp>
        <p:nvSpPr>
          <p:cNvPr id="4" name="右箭头 3">
            <a:hlinkClick r:id="rId2" action="ppaction://hlinksldjump"/>
          </p:cNvPr>
          <p:cNvSpPr/>
          <p:nvPr/>
        </p:nvSpPr>
        <p:spPr>
          <a:xfrm>
            <a:off x="7596336" y="6093296"/>
            <a:ext cx="43204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sz="2800" dirty="0" smtClean="0"/>
              <a:t>第二十八条【特定领域经营者的信息披露义务】</a:t>
            </a:r>
            <a:endParaRPr lang="zh-CN" altLang="en-US" sz="2800" dirty="0"/>
          </a:p>
        </p:txBody>
      </p:sp>
      <p:sp>
        <p:nvSpPr>
          <p:cNvPr id="3" name="内容占位符 2"/>
          <p:cNvSpPr>
            <a:spLocks noGrp="1"/>
          </p:cNvSpPr>
          <p:nvPr>
            <p:ph idx="1"/>
          </p:nvPr>
        </p:nvSpPr>
        <p:spPr/>
        <p:txBody>
          <a:bodyPr>
            <a:normAutofit/>
          </a:bodyPr>
          <a:lstStyle/>
          <a:p>
            <a:r>
              <a:rPr lang="en-US" altLang="zh-CN" sz="2400" dirty="0" smtClean="0"/>
              <a:t>        </a:t>
            </a:r>
            <a:r>
              <a:rPr lang="zh-CN" altLang="zh-CN" sz="2400" dirty="0" smtClean="0"/>
              <a:t>采用</a:t>
            </a:r>
            <a:r>
              <a:rPr lang="zh-CN" altLang="zh-CN" sz="2400" dirty="0"/>
              <a:t>网络、电视、电话、邮购等方式提供商品或者服务的经营者，以及提供证券、保险、银行等金融服务的经营者，应当向消费者提供</a:t>
            </a:r>
            <a:r>
              <a:rPr lang="zh-CN" altLang="zh-CN" sz="2400" u="sng" dirty="0">
                <a:solidFill>
                  <a:srgbClr val="FF0000"/>
                </a:solidFill>
              </a:rPr>
              <a:t>经营地址</a:t>
            </a:r>
            <a:r>
              <a:rPr lang="zh-CN" altLang="zh-CN" sz="2400" u="sng" dirty="0"/>
              <a:t>、</a:t>
            </a:r>
            <a:r>
              <a:rPr lang="zh-CN" altLang="zh-CN" sz="2400" u="sng" dirty="0">
                <a:solidFill>
                  <a:srgbClr val="FF0000"/>
                </a:solidFill>
              </a:rPr>
              <a:t>联系方式</a:t>
            </a:r>
            <a:r>
              <a:rPr lang="zh-CN" altLang="zh-CN" sz="2400" dirty="0"/>
              <a:t>、</a:t>
            </a:r>
            <a:r>
              <a:rPr lang="zh-CN" altLang="zh-CN" sz="2400" u="sng" dirty="0">
                <a:solidFill>
                  <a:srgbClr val="FF0000"/>
                </a:solidFill>
              </a:rPr>
              <a:t>商品或者服务的数量</a:t>
            </a:r>
            <a:r>
              <a:rPr lang="zh-CN" altLang="zh-CN" sz="2400" u="sng" dirty="0"/>
              <a:t>和</a:t>
            </a:r>
            <a:r>
              <a:rPr lang="zh-CN" altLang="zh-CN" sz="2400" u="sng" dirty="0">
                <a:solidFill>
                  <a:srgbClr val="FF0000"/>
                </a:solidFill>
              </a:rPr>
              <a:t>质量</a:t>
            </a:r>
            <a:r>
              <a:rPr lang="zh-CN" altLang="zh-CN" sz="2400" u="sng" dirty="0"/>
              <a:t>、</a:t>
            </a:r>
            <a:r>
              <a:rPr lang="zh-CN" altLang="zh-CN" sz="2400" u="sng" dirty="0">
                <a:solidFill>
                  <a:srgbClr val="FF0000"/>
                </a:solidFill>
              </a:rPr>
              <a:t>价款或者费用</a:t>
            </a:r>
            <a:r>
              <a:rPr lang="zh-CN" altLang="zh-CN" sz="2400" u="sng" dirty="0"/>
              <a:t>、</a:t>
            </a:r>
            <a:r>
              <a:rPr lang="zh-CN" altLang="zh-CN" sz="2400" u="sng" dirty="0">
                <a:solidFill>
                  <a:srgbClr val="FF0000"/>
                </a:solidFill>
              </a:rPr>
              <a:t>履行期限</a:t>
            </a:r>
            <a:r>
              <a:rPr lang="zh-CN" altLang="zh-CN" sz="2400" u="sng" dirty="0"/>
              <a:t>和</a:t>
            </a:r>
            <a:r>
              <a:rPr lang="zh-CN" altLang="zh-CN" sz="2400" u="sng" dirty="0">
                <a:solidFill>
                  <a:srgbClr val="FF0000"/>
                </a:solidFill>
              </a:rPr>
              <a:t>方式</a:t>
            </a:r>
            <a:r>
              <a:rPr lang="zh-CN" altLang="zh-CN" sz="2400" dirty="0"/>
              <a:t>、</a:t>
            </a:r>
            <a:r>
              <a:rPr lang="zh-CN" altLang="zh-CN" sz="2400" u="sng" dirty="0">
                <a:solidFill>
                  <a:srgbClr val="FF0000"/>
                </a:solidFill>
              </a:rPr>
              <a:t>安全注意事项</a:t>
            </a:r>
            <a:r>
              <a:rPr lang="zh-CN" altLang="zh-CN" sz="2400" u="sng" dirty="0"/>
              <a:t>和</a:t>
            </a:r>
            <a:r>
              <a:rPr lang="zh-CN" altLang="zh-CN" sz="2400" u="sng" dirty="0">
                <a:solidFill>
                  <a:srgbClr val="FF0000"/>
                </a:solidFill>
              </a:rPr>
              <a:t>风险警示</a:t>
            </a:r>
            <a:r>
              <a:rPr lang="zh-CN" altLang="zh-CN" sz="2400" u="sng" dirty="0"/>
              <a:t>、</a:t>
            </a:r>
            <a:r>
              <a:rPr lang="zh-CN" altLang="zh-CN" sz="2400" u="sng" dirty="0">
                <a:solidFill>
                  <a:srgbClr val="FF0000"/>
                </a:solidFill>
              </a:rPr>
              <a:t>售后服务</a:t>
            </a:r>
            <a:r>
              <a:rPr lang="zh-CN" altLang="zh-CN" sz="2400" u="sng" dirty="0"/>
              <a:t>、</a:t>
            </a:r>
            <a:r>
              <a:rPr lang="zh-CN" altLang="zh-CN" sz="2400" u="sng" dirty="0">
                <a:solidFill>
                  <a:srgbClr val="FF0000"/>
                </a:solidFill>
              </a:rPr>
              <a:t>民事责任</a:t>
            </a:r>
            <a:r>
              <a:rPr lang="zh-CN" altLang="zh-CN" sz="2400" dirty="0"/>
              <a:t>等信息。</a:t>
            </a:r>
            <a:endParaRPr lang="zh-CN" altLang="en-US" sz="2400" dirty="0"/>
          </a:p>
        </p:txBody>
      </p:sp>
      <p:sp>
        <p:nvSpPr>
          <p:cNvPr id="4" name="右箭头 3">
            <a:hlinkClick r:id="rId2" action="ppaction://hlinksldjump"/>
          </p:cNvPr>
          <p:cNvSpPr/>
          <p:nvPr/>
        </p:nvSpPr>
        <p:spPr>
          <a:xfrm>
            <a:off x="7596336" y="6093296"/>
            <a:ext cx="43204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sz="3200" dirty="0" smtClean="0"/>
              <a:t>第二十九条【收集使用消费者的个人信息】</a:t>
            </a:r>
            <a:endParaRPr lang="zh-CN" altLang="en-US" sz="3200" dirty="0"/>
          </a:p>
        </p:txBody>
      </p:sp>
      <p:sp>
        <p:nvSpPr>
          <p:cNvPr id="3" name="内容占位符 2"/>
          <p:cNvSpPr>
            <a:spLocks noGrp="1"/>
          </p:cNvSpPr>
          <p:nvPr>
            <p:ph idx="1"/>
          </p:nvPr>
        </p:nvSpPr>
        <p:spPr/>
        <p:txBody>
          <a:bodyPr>
            <a:normAutofit lnSpcReduction="10000"/>
          </a:bodyPr>
          <a:lstStyle/>
          <a:p>
            <a:pPr>
              <a:buNone/>
            </a:pPr>
            <a:r>
              <a:rPr lang="en-US" altLang="zh-CN" sz="2400" dirty="0" smtClean="0"/>
              <a:t>               </a:t>
            </a:r>
            <a:r>
              <a:rPr lang="zh-CN" altLang="zh-CN" sz="2400" dirty="0" smtClean="0"/>
              <a:t>经营者</a:t>
            </a:r>
            <a:r>
              <a:rPr lang="zh-CN" altLang="zh-CN" sz="2400" dirty="0"/>
              <a:t>收集、使用消费者个人信息，应当遵循合法、正当、必要的原则，明示收集、使用信息的目的、方式和范围，</a:t>
            </a:r>
            <a:r>
              <a:rPr lang="zh-CN" altLang="zh-CN" sz="2400" dirty="0">
                <a:solidFill>
                  <a:srgbClr val="FF0000"/>
                </a:solidFill>
              </a:rPr>
              <a:t>并经消费者同意</a:t>
            </a:r>
            <a:r>
              <a:rPr lang="zh-CN" altLang="zh-CN" sz="2400" dirty="0"/>
              <a:t>。经营者收集、使用消费者个人信息，应当公开其收集、使用规则，不得违反法律、法规的规定和双方的约定收集、使用信息。</a:t>
            </a:r>
          </a:p>
          <a:p>
            <a:pPr>
              <a:buNone/>
            </a:pPr>
            <a:r>
              <a:rPr lang="en-US" altLang="zh-CN" sz="2400" dirty="0" smtClean="0"/>
              <a:t>             </a:t>
            </a:r>
            <a:r>
              <a:rPr lang="zh-CN" altLang="zh-CN" sz="2400" dirty="0" smtClean="0"/>
              <a:t>经营者</a:t>
            </a:r>
            <a:r>
              <a:rPr lang="zh-CN" altLang="zh-CN" sz="2400" dirty="0"/>
              <a:t>及其工作人员对收集的消费者个人信息必须严格保密，不得泄露、出售或者非法向他人提供。经营者应当采取技术措施和其他必要措施，确保信息安全，防止消费者个人信息泄露、丢失。在发生或者可能发生信息泄露、丢失的情况时，应当立即采取补救措施。</a:t>
            </a:r>
          </a:p>
          <a:p>
            <a:pPr>
              <a:buNone/>
            </a:pPr>
            <a:r>
              <a:rPr lang="en-US" altLang="zh-CN" sz="2400" dirty="0" smtClean="0"/>
              <a:t>              </a:t>
            </a:r>
            <a:r>
              <a:rPr lang="zh-CN" altLang="zh-CN" sz="2400" dirty="0" smtClean="0"/>
              <a:t>经营者</a:t>
            </a:r>
            <a:r>
              <a:rPr lang="zh-CN" altLang="zh-CN" sz="2400" dirty="0"/>
              <a:t>未经消费者同意或者请求，或者消费者明确表示拒绝的，不得向其发送商业性信息。</a:t>
            </a:r>
            <a:endParaRPr lang="zh-CN" altLang="en-US" dirty="0"/>
          </a:p>
        </p:txBody>
      </p:sp>
      <p:sp>
        <p:nvSpPr>
          <p:cNvPr id="4" name="右箭头 3">
            <a:hlinkClick r:id="rId2" action="ppaction://hlinksldjump"/>
          </p:cNvPr>
          <p:cNvSpPr/>
          <p:nvPr/>
        </p:nvSpPr>
        <p:spPr>
          <a:xfrm>
            <a:off x="7596336" y="6093296"/>
            <a:ext cx="43204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sz="3200" dirty="0" smtClean="0"/>
              <a:t>第四十四条【网络交易平台提供者的责任】</a:t>
            </a:r>
            <a:endParaRPr lang="zh-CN" altLang="en-US" sz="3200" dirty="0"/>
          </a:p>
        </p:txBody>
      </p:sp>
      <p:sp>
        <p:nvSpPr>
          <p:cNvPr id="3" name="内容占位符 2"/>
          <p:cNvSpPr>
            <a:spLocks noGrp="1"/>
          </p:cNvSpPr>
          <p:nvPr>
            <p:ph idx="1"/>
          </p:nvPr>
        </p:nvSpPr>
        <p:spPr/>
        <p:txBody>
          <a:bodyPr>
            <a:normAutofit/>
          </a:bodyPr>
          <a:lstStyle/>
          <a:p>
            <a:pPr>
              <a:buNone/>
            </a:pPr>
            <a:r>
              <a:rPr lang="en-US" altLang="zh-CN" sz="2400" dirty="0" smtClean="0"/>
              <a:t>              </a:t>
            </a:r>
            <a:r>
              <a:rPr lang="zh-CN" altLang="zh-CN" sz="2400" dirty="0" smtClean="0"/>
              <a:t>消费者</a:t>
            </a:r>
            <a:r>
              <a:rPr lang="zh-CN" altLang="zh-CN" sz="2400" dirty="0"/>
              <a:t>通过网络交易平台购买商品或者接受服务，其合法权益受到损害的，可以向销售者或者服务者要求赔偿。网络交易平台提供者不能提供销售者或者服务者的</a:t>
            </a:r>
            <a:r>
              <a:rPr lang="zh-CN" altLang="zh-CN" sz="2400" dirty="0">
                <a:solidFill>
                  <a:srgbClr val="FF0000"/>
                </a:solidFill>
              </a:rPr>
              <a:t>真实名称、地址和有效联系方式的</a:t>
            </a:r>
            <a:r>
              <a:rPr lang="zh-CN" altLang="zh-CN" sz="2400" dirty="0"/>
              <a:t>，消费者也可以向网络交易平台提供者要求赔偿；网络交易平台提供者作出更有利于消费者的承诺的，应当履行承诺。网络交易平台提供者赔偿后，有权向销售者或者服务者追偿。</a:t>
            </a:r>
          </a:p>
          <a:p>
            <a:pPr>
              <a:buNone/>
            </a:pPr>
            <a:r>
              <a:rPr lang="en-US" altLang="zh-CN" sz="2400" dirty="0" smtClean="0"/>
              <a:t>               </a:t>
            </a:r>
            <a:r>
              <a:rPr lang="zh-CN" altLang="zh-CN" sz="2400" dirty="0" smtClean="0"/>
              <a:t>网络</a:t>
            </a:r>
            <a:r>
              <a:rPr lang="zh-CN" altLang="zh-CN" sz="2400" dirty="0"/>
              <a:t>交易平台提供者</a:t>
            </a:r>
            <a:r>
              <a:rPr lang="zh-CN" altLang="zh-CN" sz="2400" dirty="0">
                <a:solidFill>
                  <a:srgbClr val="FF0000"/>
                </a:solidFill>
              </a:rPr>
              <a:t>明知或者应知销售者或者服务者利用其平台侵害消费者合法权益</a:t>
            </a:r>
            <a:r>
              <a:rPr lang="zh-CN" altLang="zh-CN" sz="2400" dirty="0"/>
              <a:t>，未采取必要措施的，依法与该销售者或者服务者承担连带责任。</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网络交易管理办法</a:t>
            </a:r>
            <a:endParaRPr lang="zh-CN" altLang="en-US" dirty="0"/>
          </a:p>
        </p:txBody>
      </p:sp>
      <p:sp>
        <p:nvSpPr>
          <p:cNvPr id="3" name="内容占位符 2"/>
          <p:cNvSpPr>
            <a:spLocks noGrp="1"/>
          </p:cNvSpPr>
          <p:nvPr>
            <p:ph idx="1"/>
          </p:nvPr>
        </p:nvSpPr>
        <p:spPr/>
        <p:txBody>
          <a:bodyPr>
            <a:normAutofit/>
          </a:bodyPr>
          <a:lstStyle/>
          <a:p>
            <a:r>
              <a:rPr lang="zh-CN" altLang="zh-CN" sz="2400" dirty="0">
                <a:hlinkClick r:id="rId2" action="ppaction://hlinksldjump"/>
              </a:rPr>
              <a:t>第八条</a:t>
            </a:r>
            <a:r>
              <a:rPr lang="zh-CN" altLang="zh-CN" sz="2400" dirty="0" smtClean="0">
                <a:hlinkClick r:id="rId2" action="ppaction://hlinksldjump"/>
              </a:rPr>
              <a:t>【电子标识】</a:t>
            </a:r>
            <a:endParaRPr lang="en-US" altLang="zh-CN" sz="2400" dirty="0" smtClean="0"/>
          </a:p>
          <a:p>
            <a:r>
              <a:rPr lang="zh-CN" altLang="zh-CN" sz="2400" dirty="0">
                <a:hlinkClick r:id="rId3" action="ppaction://hlinksldjump"/>
              </a:rPr>
              <a:t>第十九条</a:t>
            </a:r>
            <a:r>
              <a:rPr lang="zh-CN" altLang="zh-CN" sz="2400" dirty="0" smtClean="0">
                <a:hlinkClick r:id="rId3" action="ppaction://hlinksldjump"/>
              </a:rPr>
              <a:t>【不正当竞争行为】</a:t>
            </a:r>
            <a:endParaRPr lang="en-US" altLang="zh-CN" sz="2400" dirty="0" smtClean="0"/>
          </a:p>
          <a:p>
            <a:r>
              <a:rPr lang="zh-CN" altLang="zh-CN" sz="2400" dirty="0">
                <a:hlinkClick r:id="rId4" action="ppaction://hlinksldjump"/>
              </a:rPr>
              <a:t>第二十条</a:t>
            </a:r>
            <a:r>
              <a:rPr lang="zh-CN" altLang="zh-CN" sz="2400" dirty="0" smtClean="0">
                <a:hlinkClick r:id="rId4" action="ppaction://hlinksldjump"/>
              </a:rPr>
              <a:t>【技术攻击】</a:t>
            </a:r>
            <a:endParaRPr lang="en-US" altLang="zh-CN" sz="2400" dirty="0" smtClean="0"/>
          </a:p>
          <a:p>
            <a:r>
              <a:rPr lang="zh-CN" altLang="zh-CN" sz="2400" dirty="0">
                <a:hlinkClick r:id="rId5" action="ppaction://hlinksldjump"/>
              </a:rPr>
              <a:t>第二十九条</a:t>
            </a:r>
            <a:r>
              <a:rPr lang="zh-CN" altLang="zh-CN" sz="2400" dirty="0" smtClean="0">
                <a:hlinkClick r:id="rId5" action="ppaction://hlinksldjump"/>
              </a:rPr>
              <a:t>【区分自营他营】</a:t>
            </a:r>
            <a:endParaRPr lang="en-US" altLang="zh-CN" sz="2400" dirty="0" smtClean="0"/>
          </a:p>
          <a:p>
            <a:r>
              <a:rPr lang="zh-CN" altLang="zh-CN" sz="2400" dirty="0">
                <a:hlinkClick r:id="rId6" action="ppaction://hlinksldjump"/>
              </a:rPr>
              <a:t>第三十七条【披露宣传推广性质】</a:t>
            </a:r>
            <a:endParaRPr lang="zh-CN" alt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zh-CN" altLang="zh-CN" sz="3200" dirty="0" smtClean="0"/>
              <a:t>第八条【电子标识】</a:t>
            </a:r>
            <a:endParaRPr lang="zh-CN" altLang="en-US" sz="3200" dirty="0"/>
          </a:p>
        </p:txBody>
      </p:sp>
      <p:sp>
        <p:nvSpPr>
          <p:cNvPr id="3" name="内容占位符 2"/>
          <p:cNvSpPr>
            <a:spLocks noGrp="1"/>
          </p:cNvSpPr>
          <p:nvPr>
            <p:ph idx="1"/>
          </p:nvPr>
        </p:nvSpPr>
        <p:spPr/>
        <p:txBody>
          <a:bodyPr>
            <a:normAutofit/>
          </a:bodyPr>
          <a:lstStyle/>
          <a:p>
            <a:pPr>
              <a:buNone/>
            </a:pPr>
            <a:r>
              <a:rPr lang="en-US" altLang="zh-CN" sz="2400" dirty="0" smtClean="0"/>
              <a:t>             </a:t>
            </a:r>
            <a:r>
              <a:rPr lang="zh-CN" altLang="zh-CN" sz="2400" dirty="0" smtClean="0"/>
              <a:t>已经</a:t>
            </a:r>
            <a:r>
              <a:rPr lang="zh-CN" altLang="zh-CN" sz="2400" dirty="0"/>
              <a:t>工商行政管理部门登记注册并领取营业执照的法人、其他经济组织或者个体工商户，从事网络商品交易及有关服务的，应当在其网站首页或者从事经营活动的主页面醒目位置</a:t>
            </a:r>
            <a:r>
              <a:rPr lang="zh-CN" altLang="zh-CN" sz="2400" dirty="0">
                <a:solidFill>
                  <a:srgbClr val="FF0000"/>
                </a:solidFill>
              </a:rPr>
              <a:t>公开营业执照登载的信息</a:t>
            </a:r>
            <a:r>
              <a:rPr lang="zh-CN" altLang="zh-CN" sz="2400" dirty="0"/>
              <a:t>或者其营业执照的电子链接标识。</a:t>
            </a:r>
            <a:endParaRPr lang="zh-CN" altLang="en-US" sz="2400" dirty="0"/>
          </a:p>
        </p:txBody>
      </p:sp>
      <p:sp>
        <p:nvSpPr>
          <p:cNvPr id="4" name="右箭头 3">
            <a:hlinkClick r:id="rId2" action="ppaction://hlinksldjump"/>
          </p:cNvPr>
          <p:cNvSpPr/>
          <p:nvPr/>
        </p:nvSpPr>
        <p:spPr>
          <a:xfrm>
            <a:off x="7380312" y="5949280"/>
            <a:ext cx="864096" cy="4126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1129</Words>
  <Application>Microsoft Office PowerPoint</Application>
  <PresentationFormat>全屏显示(4:3)</PresentationFormat>
  <Paragraphs>53</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Office 主题</vt:lpstr>
      <vt:lpstr>消法及网络交易管理办法解读</vt:lpstr>
      <vt:lpstr>消费者权益保护法</vt:lpstr>
      <vt:lpstr>第二十五条【无理由退货制度】 </vt:lpstr>
      <vt:lpstr>第二十六条【格式条款的限制】</vt:lpstr>
      <vt:lpstr>第二十八条【特定领域经营者的信息披露义务】</vt:lpstr>
      <vt:lpstr>第二十九条【收集使用消费者的个人信息】</vt:lpstr>
      <vt:lpstr>第四十四条【网络交易平台提供者的责任】</vt:lpstr>
      <vt:lpstr>网络交易管理办法</vt:lpstr>
      <vt:lpstr>第八条【电子标识】</vt:lpstr>
      <vt:lpstr>第十九条【不正当竞争行为】</vt:lpstr>
      <vt:lpstr>第二十条【技术攻击】</vt:lpstr>
      <vt:lpstr>第二十九条【区分自营他营】</vt:lpstr>
      <vt:lpstr>第三十七条【披露宣传推广性质】</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消法及网络交易管理办法解读</dc:title>
  <dc:creator>潘建珊</dc:creator>
  <cp:lastModifiedBy>潘建珊</cp:lastModifiedBy>
  <cp:revision>7</cp:revision>
  <dcterms:created xsi:type="dcterms:W3CDTF">2014-02-24T06:27:47Z</dcterms:created>
  <dcterms:modified xsi:type="dcterms:W3CDTF">2014-02-26T01:59:35Z</dcterms:modified>
</cp:coreProperties>
</file>